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61" r:id="rId5"/>
    <p:sldId id="262" r:id="rId6"/>
    <p:sldId id="263" r:id="rId7"/>
    <p:sldId id="267"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4660"/>
  </p:normalViewPr>
  <p:slideViewPr>
    <p:cSldViewPr snapToGrid="0">
      <p:cViewPr>
        <p:scale>
          <a:sx n="95" d="100"/>
          <a:sy n="95" d="100"/>
        </p:scale>
        <p:origin x="-1075" y="-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9" name="Заголовок 28"/>
          <p:cNvSpPr>
            <a:spLocks noGrp="1"/>
          </p:cNvSpPr>
          <p:nvPr>
            <p:ph type="ctrTitle"/>
          </p:nvPr>
        </p:nvSpPr>
        <p:spPr>
          <a:xfrm>
            <a:off x="381000" y="4853413"/>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1800">
                <a:solidFill>
                  <a:schemeClr val="tx2">
                    <a:shade val="75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D6D7F1B7-EE65-44B5-A1B3-FFA62D6BFD5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8"/>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8"/>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9" name="Нижний колонтитул 18"/>
          <p:cNvSpPr>
            <a:spLocks noGrp="1"/>
          </p:cNvSpPr>
          <p:nvPr>
            <p:ph type="ftr" sz="quarter" idx="11"/>
          </p:nvPr>
        </p:nvSpPr>
        <p:spPr>
          <a:xfrm>
            <a:off x="3581400" y="76202"/>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D6D7F1B7-EE65-44B5-A1B3-FFA62D6BFD5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1500">
                <a:solidFill>
                  <a:schemeClr val="tx2">
                    <a:shade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D6D7F1B7-EE65-44B5-A1B3-FFA62D6BFD56}" type="slidenum">
              <a:rPr lang="ru-RU" smtClean="0"/>
              <a:pPr/>
              <a:t>‹#›</a:t>
            </a:fld>
            <a:endParaRPr lang="ru-RU"/>
          </a:p>
        </p:txBody>
      </p:sp>
      <p:sp>
        <p:nvSpPr>
          <p:cNvPr id="8" name="Заголовок 7"/>
          <p:cNvSpPr>
            <a:spLocks noGrp="1"/>
          </p:cNvSpPr>
          <p:nvPr>
            <p:ph type="title"/>
          </p:nvPr>
        </p:nvSpPr>
        <p:spPr>
          <a:xfrm>
            <a:off x="180475" y="2947087"/>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5" y="666750"/>
            <a:ext cx="4290556"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5" y="1316039"/>
            <a:ext cx="429055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9"/>
            <a:ext cx="428853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D6D7F1B7-EE65-44B5-A1B3-FFA62D6BFD56}" type="slidenum">
              <a:rPr lang="ru-RU" smtClean="0"/>
              <a:pPr/>
              <a:t>‹#›</a:t>
            </a:fld>
            <a:endParaRPr lang="ru-RU"/>
          </a:p>
        </p:txBody>
      </p:sp>
      <p:sp>
        <p:nvSpPr>
          <p:cNvPr id="11" name="Прямая соединительная линия 10"/>
          <p:cNvSpPr>
            <a:spLocks noChangeShapeType="1"/>
          </p:cNvSpPr>
          <p:nvPr/>
        </p:nvSpPr>
        <p:spPr bwMode="auto">
          <a:xfrm>
            <a:off x="514350" y="60198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Заголовок 11"/>
          <p:cNvSpPr>
            <a:spLocks noGrp="1"/>
          </p:cNvSpPr>
          <p:nvPr>
            <p:ph type="title"/>
          </p:nvPr>
        </p:nvSpPr>
        <p:spPr>
          <a:xfrm>
            <a:off x="457200" y="5486400"/>
            <a:ext cx="8458200" cy="520700"/>
          </a:xfrm>
        </p:spPr>
        <p:txBody>
          <a:bodyPr anchor="ctr"/>
          <a:lstStyle>
            <a:lvl1pPr algn="l">
              <a:buNone/>
              <a:defRPr sz="15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1" y="609600"/>
            <a:ext cx="3008313" cy="4800600"/>
          </a:xfrm>
        </p:spPr>
        <p:txBody>
          <a:bodyPr/>
          <a:lstStyle>
            <a:lvl1pPr marL="0" indent="0">
              <a:buNone/>
              <a:defRPr sz="1050"/>
            </a:lvl1pPr>
            <a:lvl2pPr>
              <a:buNone/>
              <a:defRPr sz="900"/>
            </a:lvl2pPr>
            <a:lvl3pPr>
              <a:buNone/>
              <a:defRPr sz="750"/>
            </a:lvl3pPr>
            <a:lvl4pPr>
              <a:buNone/>
              <a:defRPr sz="675"/>
            </a:lvl4pPr>
            <a:lvl5pPr>
              <a:buNone/>
              <a:defRPr sz="675"/>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2400"/>
            </a:lvl1pPr>
            <a:lvl2pPr>
              <a:defRPr sz="2100"/>
            </a:lvl2pPr>
            <a:lvl3pPr>
              <a:defRPr sz="1800"/>
            </a:lvl3pPr>
            <a:lvl4pPr>
              <a:defRPr sz="1500"/>
            </a:lvl4pPr>
            <a:lvl5pPr>
              <a:defRPr sz="15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24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6D7F1B7-EE65-44B5-A1B3-FFA62D6BFD56}"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15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050"/>
            </a:lvl1pPr>
            <a:lvl2pPr>
              <a:defRPr sz="900"/>
            </a:lvl2pPr>
            <a:lvl3pPr>
              <a:defRPr sz="750"/>
            </a:lvl3pPr>
            <a:lvl4pPr>
              <a:defRPr sz="675"/>
            </a:lvl4pPr>
            <a:lvl5pPr>
              <a:defRPr sz="675"/>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8" name="Текст 7"/>
          <p:cNvSpPr>
            <a:spLocks noGrp="1"/>
          </p:cNvSpPr>
          <p:nvPr>
            <p:ph type="body" idx="1"/>
          </p:nvPr>
        </p:nvSpPr>
        <p:spPr>
          <a:xfrm>
            <a:off x="304800" y="1554164"/>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2"/>
            <a:ext cx="2514600" cy="288925"/>
          </a:xfrm>
          <a:prstGeom prst="rect">
            <a:avLst/>
          </a:prstGeom>
        </p:spPr>
        <p:txBody>
          <a:bodyPr vert="horz"/>
          <a:lstStyle>
            <a:lvl1pPr algn="l" eaLnBrk="1" latinLnBrk="0" hangingPunct="1">
              <a:defRPr kumimoji="0" sz="900">
                <a:solidFill>
                  <a:schemeClr val="accent1">
                    <a:shade val="75000"/>
                  </a:schemeClr>
                </a:solidFill>
              </a:defRPr>
            </a:lvl1pPr>
          </a:lstStyle>
          <a:p>
            <a:fld id="{FA6E17F3-C797-46DA-AA2D-114377579A1D}" type="datetimeFigureOut">
              <a:rPr lang="ru-RU" smtClean="0"/>
              <a:pPr/>
              <a:t>25.01.2023</a:t>
            </a:fld>
            <a:endParaRPr lang="ru-RU"/>
          </a:p>
        </p:txBody>
      </p:sp>
      <p:sp>
        <p:nvSpPr>
          <p:cNvPr id="28" name="Нижний колонтитул 27"/>
          <p:cNvSpPr>
            <a:spLocks noGrp="1"/>
          </p:cNvSpPr>
          <p:nvPr>
            <p:ph type="ftr" sz="quarter" idx="3"/>
          </p:nvPr>
        </p:nvSpPr>
        <p:spPr>
          <a:xfrm>
            <a:off x="3124200" y="76202"/>
            <a:ext cx="3352800" cy="288925"/>
          </a:xfrm>
          <a:prstGeom prst="rect">
            <a:avLst/>
          </a:prstGeom>
        </p:spPr>
        <p:txBody>
          <a:bodyPr vert="horz"/>
          <a:lstStyle>
            <a:lvl1pPr algn="r" eaLnBrk="1" latinLnBrk="0" hangingPunct="1">
              <a:defRPr kumimoji="0" sz="9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2"/>
            <a:ext cx="762000" cy="244475"/>
          </a:xfrm>
          <a:prstGeom prst="rect">
            <a:avLst/>
          </a:prstGeom>
        </p:spPr>
        <p:txBody>
          <a:bodyPr vert="horz"/>
          <a:lstStyle>
            <a:lvl1pPr algn="r" eaLnBrk="1" latinLnBrk="0" hangingPunct="1">
              <a:defRPr kumimoji="0" sz="900">
                <a:solidFill>
                  <a:schemeClr val="accent1">
                    <a:shade val="75000"/>
                  </a:schemeClr>
                </a:solidFill>
              </a:defRPr>
            </a:lvl1pPr>
          </a:lstStyle>
          <a:p>
            <a:fld id="{D6D7F1B7-EE65-44B5-A1B3-FFA62D6BFD56}"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Прямая соединительная линия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kumimoji="0" lang="en-US" sz="135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27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257175" indent="-257175"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1pPr>
      <a:lvl2pPr marL="557213" indent="-214313" algn="l" rtl="0" eaLnBrk="1" latinLnBrk="0" hangingPunct="1">
        <a:spcBef>
          <a:spcPct val="20000"/>
        </a:spcBef>
        <a:buClr>
          <a:schemeClr val="accent1"/>
        </a:buClr>
        <a:buSzPct val="70000"/>
        <a:buFont typeface="Wingdings 2"/>
        <a:buChar char=""/>
        <a:defRPr kumimoji="0" sz="2100" kern="1200">
          <a:solidFill>
            <a:schemeClr val="tx2"/>
          </a:solidFill>
          <a:latin typeface="+mn-lt"/>
          <a:ea typeface="+mn-ea"/>
          <a:cs typeface="+mn-cs"/>
        </a:defRPr>
      </a:lvl2pPr>
      <a:lvl3pPr marL="857250" indent="-171450" algn="l" rtl="0" eaLnBrk="1" latinLnBrk="0" hangingPunct="1">
        <a:spcBef>
          <a:spcPct val="20000"/>
        </a:spcBef>
        <a:buClr>
          <a:schemeClr val="accent1"/>
        </a:buClr>
        <a:buSzPct val="70000"/>
        <a:buFont typeface="Wingdings 2"/>
        <a:buChar char=""/>
        <a:defRPr kumimoji="0" sz="1800" kern="1200">
          <a:solidFill>
            <a:schemeClr val="tx2"/>
          </a:solidFill>
          <a:latin typeface="+mn-lt"/>
          <a:ea typeface="+mn-ea"/>
          <a:cs typeface="+mn-cs"/>
        </a:defRPr>
      </a:lvl3pPr>
      <a:lvl4pPr marL="1200150" indent="-171450" algn="l" rtl="0" eaLnBrk="1" latinLnBrk="0" hangingPunct="1">
        <a:spcBef>
          <a:spcPct val="20000"/>
        </a:spcBef>
        <a:buClr>
          <a:schemeClr val="accent1"/>
        </a:buClr>
        <a:buSzPct val="70000"/>
        <a:buFont typeface="Wingdings 2"/>
        <a:buChar char=""/>
        <a:defRPr kumimoji="0" sz="1500" kern="1200">
          <a:solidFill>
            <a:schemeClr val="tx2"/>
          </a:solidFill>
          <a:latin typeface="+mn-lt"/>
          <a:ea typeface="+mn-ea"/>
          <a:cs typeface="+mn-cs"/>
        </a:defRPr>
      </a:lvl4pPr>
      <a:lvl5pPr marL="15430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5pPr>
      <a:lvl6pPr marL="18859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6pPr>
      <a:lvl7pPr marL="2228850" indent="-171450" algn="l" rtl="0" eaLnBrk="1" latinLnBrk="0" hangingPunct="1">
        <a:spcBef>
          <a:spcPct val="20000"/>
        </a:spcBef>
        <a:buClr>
          <a:schemeClr val="accent1"/>
        </a:buClr>
        <a:buSzPct val="60000"/>
        <a:buFont typeface="Wingdings 2"/>
        <a:buChar char=""/>
        <a:defRPr kumimoji="0" sz="1200" kern="1200">
          <a:solidFill>
            <a:schemeClr val="tx2"/>
          </a:solidFill>
          <a:latin typeface="+mn-lt"/>
          <a:ea typeface="+mn-ea"/>
          <a:cs typeface="+mn-cs"/>
        </a:defRPr>
      </a:lvl7pPr>
      <a:lvl8pPr marL="2571750" indent="-171450" algn="l" rtl="0" eaLnBrk="1" latinLnBrk="0" hangingPunct="1">
        <a:spcBef>
          <a:spcPct val="20000"/>
        </a:spcBef>
        <a:buClr>
          <a:schemeClr val="accent1"/>
        </a:buClr>
        <a:buSzPct val="60000"/>
        <a:buFont typeface="Wingdings 2"/>
        <a:buChar char=""/>
        <a:defRPr kumimoji="0" sz="1200" kern="1200" baseline="0">
          <a:solidFill>
            <a:schemeClr val="tx2"/>
          </a:solidFill>
          <a:latin typeface="+mn-lt"/>
          <a:ea typeface="+mn-ea"/>
          <a:cs typeface="+mn-cs"/>
        </a:defRPr>
      </a:lvl8pPr>
      <a:lvl9pPr marL="2914650" indent="-171450" algn="l" rtl="0" eaLnBrk="1" latinLnBrk="0" hangingPunct="1">
        <a:spcBef>
          <a:spcPct val="20000"/>
        </a:spcBef>
        <a:buClr>
          <a:schemeClr val="accent1"/>
        </a:buClr>
        <a:buSzPct val="60000"/>
        <a:buFont typeface="Wingdings 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65031" y="2351941"/>
            <a:ext cx="6801729" cy="1308050"/>
          </a:xfrm>
          <a:prstGeom prst="rect">
            <a:avLst/>
          </a:prstGeom>
          <a:noFill/>
        </p:spPr>
        <p:txBody>
          <a:bodyPr wrap="square" rtlCol="0">
            <a:spAutoFit/>
          </a:bodyPr>
          <a:lstStyle/>
          <a:p>
            <a:pPr algn="ctr"/>
            <a:r>
              <a:rPr lang="kk-KZ" sz="2700" b="1">
                <a:latin typeface="Arial" pitchFamily="34" charset="0"/>
                <a:cs typeface="Arial" pitchFamily="34" charset="0"/>
              </a:rPr>
              <a:t>5</a:t>
            </a:r>
            <a:r>
              <a:rPr lang="kk-KZ" sz="2700" b="1" smtClean="0">
                <a:latin typeface="Arial" pitchFamily="34" charset="0"/>
                <a:cs typeface="Arial" pitchFamily="34" charset="0"/>
              </a:rPr>
              <a:t>-тақырып</a:t>
            </a:r>
            <a:endParaRPr lang="kk-KZ" sz="2700" b="1" dirty="0">
              <a:latin typeface="Arial" pitchFamily="34" charset="0"/>
              <a:cs typeface="Arial" pitchFamily="34" charset="0"/>
            </a:endParaRPr>
          </a:p>
          <a:p>
            <a:pPr algn="ctr"/>
            <a:r>
              <a:rPr lang="kk-KZ" sz="2400" b="1" dirty="0" smtClean="0">
                <a:latin typeface="Arial" pitchFamily="34" charset="0"/>
                <a:cs typeface="Arial" pitchFamily="34" charset="0"/>
              </a:rPr>
              <a:t>Заңды және жеке тұлғалардың мүлкіне салық салу</a:t>
            </a:r>
            <a:r>
              <a:rPr lang="kk-KZ" sz="2800" dirty="0">
                <a:latin typeface="Arial" pitchFamily="34" charset="0"/>
                <a:cs typeface="Arial" pitchFamily="34" charset="0"/>
              </a:rPr>
              <a:t> </a:t>
            </a:r>
            <a:endParaRPr lang="ru-RU" sz="2800" dirty="0">
              <a:latin typeface="Arial" pitchFamily="34" charset="0"/>
              <a:cs typeface="Arial" pitchFamily="34" charset="0"/>
            </a:endParaRPr>
          </a:p>
        </p:txBody>
      </p:sp>
    </p:spTree>
    <p:extLst>
      <p:ext uri="{BB962C8B-B14F-4D97-AF65-F5344CB8AC3E}">
        <p14:creationId xmlns:p14="http://schemas.microsoft.com/office/powerpoint/2010/main" val="3793317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51667" y="651164"/>
            <a:ext cx="5977890" cy="5324535"/>
          </a:xfrm>
          <a:prstGeom prst="rect">
            <a:avLst/>
          </a:prstGeom>
          <a:noFill/>
        </p:spPr>
        <p:txBody>
          <a:bodyPr wrap="square" rtlCol="0">
            <a:spAutoFit/>
          </a:bodyPr>
          <a:lstStyle/>
          <a:p>
            <a:pPr indent="360363" algn="just"/>
            <a:r>
              <a:rPr lang="kk-KZ" sz="2000" b="1" dirty="0" smtClean="0">
                <a:latin typeface="Arial" pitchFamily="34" charset="0"/>
                <a:cs typeface="Arial" pitchFamily="34" charset="0"/>
              </a:rPr>
              <a:t>Салық салу</a:t>
            </a:r>
            <a:r>
              <a:rPr lang="kk-KZ" sz="2000" dirty="0" smtClean="0">
                <a:latin typeface="Arial" pitchFamily="34" charset="0"/>
                <a:cs typeface="Arial" pitchFamily="34" charset="0"/>
              </a:rPr>
              <a:t> объектісіне қарай мүлікке салынатын салық тікелей салықтарға жатады.  Белгіленген ставкаларды есепке ала отырып, салық  мүліктің құнына тікелей салынады.</a:t>
            </a:r>
            <a:endParaRPr lang="ru-RU" sz="2000" dirty="0" smtClean="0">
              <a:latin typeface="Arial" pitchFamily="34" charset="0"/>
              <a:cs typeface="Arial" pitchFamily="34" charset="0"/>
            </a:endParaRPr>
          </a:p>
          <a:p>
            <a:pPr indent="360363" algn="just"/>
            <a:r>
              <a:rPr lang="en-US" sz="2000" b="1" dirty="0" err="1" smtClean="0">
                <a:latin typeface="Arial" pitchFamily="34" charset="0"/>
                <a:cs typeface="Arial" pitchFamily="34" charset="0"/>
              </a:rPr>
              <a:t>Мүлік</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салығын</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төлеушілер</a:t>
            </a:r>
            <a:r>
              <a:rPr lang="en-US" sz="2000" b="1" dirty="0" smtClean="0">
                <a:latin typeface="Arial" pitchFamily="34" charset="0"/>
                <a:cs typeface="Arial" pitchFamily="34" charset="0"/>
              </a:rPr>
              <a:t>: </a:t>
            </a:r>
            <a:endParaRPr lang="ru-RU" sz="2000" dirty="0" smtClean="0">
              <a:latin typeface="Arial" pitchFamily="34" charset="0"/>
              <a:cs typeface="Arial" pitchFamily="34" charset="0"/>
            </a:endParaRPr>
          </a:p>
          <a:p>
            <a:pPr lvl="0" indent="360363" algn="just"/>
            <a:r>
              <a:rPr lang="ru-RU" sz="2000" dirty="0" smtClean="0">
                <a:latin typeface="Arial" pitchFamily="34" charset="0"/>
                <a:cs typeface="Arial" pitchFamily="34" charset="0"/>
              </a:rPr>
              <a:t>- </a:t>
            </a:r>
            <a:r>
              <a:rPr lang="en-US" sz="2000" dirty="0" err="1" smtClean="0">
                <a:latin typeface="Arial" pitchFamily="34" charset="0"/>
                <a:cs typeface="Arial" pitchFamily="34" charset="0"/>
              </a:rPr>
              <a:t>Қазақстан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Республикасының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аумағында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меншік</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шаруашылық</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жүргізу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немесе</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оралымды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басқару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құқығында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салық</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салу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объектісі</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заңды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тұлғалар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соның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ішінде</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Қазақстан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Республикасында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қызметін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жүзеге</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асыратын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Қазақстан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Республикасының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резиденті</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емес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тұлғалар</a:t>
            </a:r>
            <a:r>
              <a:rPr lang="en-US" sz="2000" dirty="0" smtClean="0">
                <a:latin typeface="Arial" pitchFamily="34" charset="0"/>
                <a:cs typeface="Arial" pitchFamily="34" charset="0"/>
              </a:rPr>
              <a:t>;</a:t>
            </a:r>
            <a:endParaRPr lang="ru-RU" sz="2000" dirty="0" smtClean="0">
              <a:latin typeface="Arial" pitchFamily="34" charset="0"/>
              <a:cs typeface="Arial" pitchFamily="34" charset="0"/>
            </a:endParaRPr>
          </a:p>
          <a:p>
            <a:pPr lvl="0" indent="360363" algn="just"/>
            <a:r>
              <a:rPr lang="ru-RU" sz="2000" dirty="0" smtClean="0">
                <a:latin typeface="Arial" pitchFamily="34" charset="0"/>
                <a:cs typeface="Arial" pitchFamily="34" charset="0"/>
              </a:rPr>
              <a:t>- </a:t>
            </a:r>
            <a:r>
              <a:rPr lang="en-US" sz="2000" dirty="0" err="1" smtClean="0">
                <a:latin typeface="Arial" pitchFamily="34" charset="0"/>
                <a:cs typeface="Arial" pitchFamily="34" charset="0"/>
              </a:rPr>
              <a:t>Қазақстан</a:t>
            </a:r>
            <a:r>
              <a:rPr lang="en-US" sz="2000" dirty="0" smtClean="0">
                <a:latin typeface="Arial" pitchFamily="34" charset="0"/>
                <a:cs typeface="Arial" pitchFamily="34" charset="0"/>
              </a:rPr>
              <a:t> Р</a:t>
            </a:r>
            <a:r>
              <a:rPr lang="ru-RU" sz="2000" dirty="0" smtClean="0">
                <a:latin typeface="Arial" pitchFamily="34" charset="0"/>
                <a:cs typeface="Arial" pitchFamily="34" charset="0"/>
              </a:rPr>
              <a:t>е</a:t>
            </a:r>
            <a:r>
              <a:rPr lang="en-US" sz="2000" dirty="0" err="1" smtClean="0">
                <a:latin typeface="Arial" pitchFamily="34" charset="0"/>
                <a:cs typeface="Arial" pitchFamily="34" charset="0"/>
              </a:rPr>
              <a:t>спубликасының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аумағына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меншік</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құқығында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салық</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салу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объектісі</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жеке</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кәсіпкерлер</a:t>
            </a:r>
            <a:r>
              <a:rPr lang="en-US" sz="2000" dirty="0" smtClean="0">
                <a:latin typeface="Arial" pitchFamily="34" charset="0"/>
                <a:cs typeface="Arial" pitchFamily="34" charset="0"/>
              </a:rPr>
              <a:t>;</a:t>
            </a:r>
            <a:endParaRPr lang="ru-RU" sz="2000" dirty="0" smtClean="0">
              <a:latin typeface="Arial" pitchFamily="34" charset="0"/>
              <a:cs typeface="Arial" pitchFamily="34" charset="0"/>
            </a:endParaRPr>
          </a:p>
          <a:p>
            <a:pPr indent="360363" algn="just"/>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меншік</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құқығында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салық</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салу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объектілері</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жеке</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тұлғалар</a:t>
            </a:r>
            <a:r>
              <a:rPr lang="en-US" sz="2000" dirty="0" smtClean="0">
                <a:latin typeface="Arial" pitchFamily="34" charset="0"/>
                <a:cs typeface="Arial" pitchFamily="34" charset="0"/>
              </a:rPr>
              <a:t>. </a:t>
            </a:r>
            <a:endParaRPr lang="ru-RU" sz="2000" dirty="0">
              <a:latin typeface="Arial" pitchFamily="34" charset="0"/>
              <a:cs typeface="Arial" pitchFamily="34" charset="0"/>
            </a:endParaRPr>
          </a:p>
        </p:txBody>
      </p:sp>
    </p:spTree>
    <p:extLst>
      <p:ext uri="{BB962C8B-B14F-4D97-AF65-F5344CB8AC3E}">
        <p14:creationId xmlns:p14="http://schemas.microsoft.com/office/powerpoint/2010/main" val="848268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18777" y="415636"/>
            <a:ext cx="6171223" cy="6463308"/>
          </a:xfrm>
          <a:prstGeom prst="rect">
            <a:avLst/>
          </a:prstGeom>
          <a:noFill/>
        </p:spPr>
        <p:txBody>
          <a:bodyPr wrap="square" rtlCol="0">
            <a:spAutoFit/>
          </a:bodyPr>
          <a:lstStyle/>
          <a:p>
            <a:pPr indent="360363" algn="just"/>
            <a:r>
              <a:rPr lang="en-US" dirty="0" smtClean="0">
                <a:latin typeface="Arial" pitchFamily="34" charset="0"/>
                <a:cs typeface="Arial" pitchFamily="34" charset="0"/>
              </a:rPr>
              <a:t>     </a:t>
            </a:r>
            <a:r>
              <a:rPr lang="en-US" dirty="0" err="1" smtClean="0">
                <a:latin typeface="Arial" pitchFamily="34" charset="0"/>
                <a:cs typeface="Arial" pitchFamily="34" charset="0"/>
              </a:rPr>
              <a:t>Меншік</a:t>
            </a:r>
            <a:r>
              <a:rPr lang="en-US" dirty="0" smtClean="0">
                <a:latin typeface="Arial" pitchFamily="34" charset="0"/>
                <a:cs typeface="Arial" pitchFamily="34" charset="0"/>
              </a:rPr>
              <a:t> </a:t>
            </a:r>
            <a:r>
              <a:rPr lang="en-US" dirty="0" err="1" smtClean="0">
                <a:latin typeface="Arial" pitchFamily="34" charset="0"/>
                <a:cs typeface="Arial" pitchFamily="34" charset="0"/>
              </a:rPr>
              <a:t>иесі</a:t>
            </a:r>
            <a:r>
              <a:rPr lang="en-US" dirty="0" smtClean="0">
                <a:latin typeface="Arial" pitchFamily="34" charset="0"/>
                <a:cs typeface="Arial" pitchFamily="34" charset="0"/>
              </a:rPr>
              <a:t> </a:t>
            </a:r>
            <a:r>
              <a:rPr lang="en-US" dirty="0" err="1" smtClean="0">
                <a:latin typeface="Arial" pitchFamily="34" charset="0"/>
                <a:cs typeface="Arial" pitchFamily="34" charset="0"/>
              </a:rPr>
              <a:t>салық</a:t>
            </a:r>
            <a:r>
              <a:rPr lang="en-US" dirty="0" smtClean="0">
                <a:latin typeface="Arial" pitchFamily="34" charset="0"/>
                <a:cs typeface="Arial" pitchFamily="34" charset="0"/>
              </a:rPr>
              <a:t> </a:t>
            </a:r>
            <a:r>
              <a:rPr lang="en-US" dirty="0" err="1" smtClean="0">
                <a:latin typeface="Arial" pitchFamily="34" charset="0"/>
                <a:cs typeface="Arial" pitchFamily="34" charset="0"/>
              </a:rPr>
              <a:t>салу</a:t>
            </a:r>
            <a:r>
              <a:rPr lang="en-US" dirty="0" smtClean="0">
                <a:latin typeface="Arial" pitchFamily="34" charset="0"/>
                <a:cs typeface="Arial" pitchFamily="34" charset="0"/>
              </a:rPr>
              <a:t> </a:t>
            </a:r>
            <a:r>
              <a:rPr lang="en-US" dirty="0" err="1" smtClean="0">
                <a:latin typeface="Arial" pitchFamily="34" charset="0"/>
                <a:cs typeface="Arial" pitchFamily="34" charset="0"/>
              </a:rPr>
              <a:t>объектілерін</a:t>
            </a:r>
            <a:r>
              <a:rPr lang="en-US" dirty="0" smtClean="0">
                <a:latin typeface="Arial" pitchFamily="34" charset="0"/>
                <a:cs typeface="Arial" pitchFamily="34" charset="0"/>
              </a:rPr>
              <a:t> </a:t>
            </a:r>
            <a:r>
              <a:rPr lang="en-US" dirty="0" err="1" smtClean="0">
                <a:latin typeface="Arial" pitchFamily="34" charset="0"/>
                <a:cs typeface="Arial" pitchFamily="34" charset="0"/>
              </a:rPr>
              <a:t>сенімгерлік</a:t>
            </a:r>
            <a:r>
              <a:rPr lang="en-US" dirty="0" smtClean="0">
                <a:latin typeface="Arial" pitchFamily="34" charset="0"/>
                <a:cs typeface="Arial" pitchFamily="34" charset="0"/>
              </a:rPr>
              <a:t> </a:t>
            </a:r>
            <a:r>
              <a:rPr lang="en-US" dirty="0" err="1" smtClean="0">
                <a:latin typeface="Arial" pitchFamily="34" charset="0"/>
                <a:cs typeface="Arial" pitchFamily="34" charset="0"/>
              </a:rPr>
              <a:t>басқаруға</a:t>
            </a:r>
            <a:r>
              <a:rPr lang="en-US" dirty="0" smtClean="0">
                <a:latin typeface="Arial" pitchFamily="34" charset="0"/>
                <a:cs typeface="Arial" pitchFamily="34" charset="0"/>
              </a:rPr>
              <a:t> </a:t>
            </a:r>
            <a:r>
              <a:rPr lang="en-US" dirty="0" err="1" smtClean="0">
                <a:latin typeface="Arial" pitchFamily="34" charset="0"/>
                <a:cs typeface="Arial" pitchFamily="34" charset="0"/>
              </a:rPr>
              <a:t>немесе</a:t>
            </a:r>
            <a:r>
              <a:rPr lang="en-US" dirty="0" smtClean="0">
                <a:latin typeface="Arial" pitchFamily="34" charset="0"/>
                <a:cs typeface="Arial" pitchFamily="34" charset="0"/>
              </a:rPr>
              <a:t> </a:t>
            </a:r>
            <a:r>
              <a:rPr lang="en-US" dirty="0" err="1" smtClean="0">
                <a:latin typeface="Arial" pitchFamily="34" charset="0"/>
                <a:cs typeface="Arial" pitchFamily="34" charset="0"/>
              </a:rPr>
              <a:t>жалға</a:t>
            </a:r>
            <a:r>
              <a:rPr lang="en-US" dirty="0" smtClean="0">
                <a:latin typeface="Arial" pitchFamily="34" charset="0"/>
                <a:cs typeface="Arial" pitchFamily="34" charset="0"/>
              </a:rPr>
              <a:t> </a:t>
            </a:r>
            <a:r>
              <a:rPr lang="en-US" dirty="0" err="1" smtClean="0">
                <a:latin typeface="Arial" pitchFamily="34" charset="0"/>
                <a:cs typeface="Arial" pitchFamily="34" charset="0"/>
              </a:rPr>
              <a:t>берген</a:t>
            </a:r>
            <a:r>
              <a:rPr lang="en-US" dirty="0" smtClean="0">
                <a:latin typeface="Arial" pitchFamily="34" charset="0"/>
                <a:cs typeface="Arial" pitchFamily="34" charset="0"/>
              </a:rPr>
              <a:t> </a:t>
            </a:r>
            <a:r>
              <a:rPr lang="en-US" dirty="0" err="1" smtClean="0">
                <a:latin typeface="Arial" pitchFamily="34" charset="0"/>
                <a:cs typeface="Arial" pitchFamily="34" charset="0"/>
              </a:rPr>
              <a:t>кезде</a:t>
            </a:r>
            <a:r>
              <a:rPr lang="en-US" dirty="0" smtClean="0">
                <a:latin typeface="Arial" pitchFamily="34" charset="0"/>
                <a:cs typeface="Arial" pitchFamily="34" charset="0"/>
              </a:rPr>
              <a:t> </a:t>
            </a:r>
            <a:r>
              <a:rPr lang="en-US" dirty="0" err="1" smtClean="0">
                <a:latin typeface="Arial" pitchFamily="34" charset="0"/>
                <a:cs typeface="Arial" pitchFamily="34" charset="0"/>
              </a:rPr>
              <a:t>меншік</a:t>
            </a:r>
            <a:r>
              <a:rPr lang="en-US" dirty="0" smtClean="0">
                <a:latin typeface="Arial" pitchFamily="34" charset="0"/>
                <a:cs typeface="Arial" pitchFamily="34" charset="0"/>
              </a:rPr>
              <a:t> </a:t>
            </a:r>
            <a:r>
              <a:rPr lang="en-US" dirty="0" err="1" smtClean="0">
                <a:latin typeface="Arial" pitchFamily="34" charset="0"/>
                <a:cs typeface="Arial" pitchFamily="34" charset="0"/>
              </a:rPr>
              <a:t>иесімсн</a:t>
            </a:r>
            <a:r>
              <a:rPr lang="en-US" dirty="0" smtClean="0">
                <a:latin typeface="Arial" pitchFamily="34" charset="0"/>
                <a:cs typeface="Arial" pitchFamily="34" charset="0"/>
              </a:rPr>
              <a:t> </a:t>
            </a:r>
            <a:r>
              <a:rPr lang="en-US" dirty="0" err="1" smtClean="0">
                <a:latin typeface="Arial" pitchFamily="34" charset="0"/>
                <a:cs typeface="Arial" pitchFamily="34" charset="0"/>
              </a:rPr>
              <a:t>келісім</a:t>
            </a:r>
            <a:r>
              <a:rPr lang="en-US" dirty="0" smtClean="0">
                <a:latin typeface="Arial" pitchFamily="34" charset="0"/>
                <a:cs typeface="Arial" pitchFamily="34" charset="0"/>
              </a:rPr>
              <a:t> </a:t>
            </a:r>
            <a:r>
              <a:rPr lang="en-US" dirty="0" err="1" smtClean="0">
                <a:latin typeface="Arial" pitchFamily="34" charset="0"/>
                <a:cs typeface="Arial" pitchFamily="34" charset="0"/>
              </a:rPr>
              <a:t>бойынша</a:t>
            </a:r>
            <a:r>
              <a:rPr lang="en-US" dirty="0" smtClean="0">
                <a:latin typeface="Arial" pitchFamily="34" charset="0"/>
                <a:cs typeface="Arial" pitchFamily="34" charset="0"/>
              </a:rPr>
              <a:t> </a:t>
            </a:r>
            <a:r>
              <a:rPr lang="en-US" dirty="0" err="1" smtClean="0">
                <a:latin typeface="Arial" pitchFamily="34" charset="0"/>
                <a:cs typeface="Arial" pitchFamily="34" charset="0"/>
              </a:rPr>
              <a:t>салық</a:t>
            </a:r>
            <a:r>
              <a:rPr lang="en-US" dirty="0" smtClean="0">
                <a:latin typeface="Arial" pitchFamily="34" charset="0"/>
                <a:cs typeface="Arial" pitchFamily="34" charset="0"/>
              </a:rPr>
              <a:t> </a:t>
            </a:r>
            <a:r>
              <a:rPr lang="en-US" dirty="0" err="1" smtClean="0">
                <a:latin typeface="Arial" pitchFamily="34" charset="0"/>
                <a:cs typeface="Arial" pitchFamily="34" charset="0"/>
              </a:rPr>
              <a:t>төлеуші</a:t>
            </a:r>
            <a:r>
              <a:rPr lang="en-US" dirty="0" smtClean="0">
                <a:latin typeface="Arial" pitchFamily="34" charset="0"/>
                <a:cs typeface="Arial" pitchFamily="34" charset="0"/>
              </a:rPr>
              <a:t> </a:t>
            </a:r>
            <a:r>
              <a:rPr lang="en-US" dirty="0" err="1" smtClean="0">
                <a:latin typeface="Arial" pitchFamily="34" charset="0"/>
                <a:cs typeface="Arial" pitchFamily="34" charset="0"/>
              </a:rPr>
              <a:t>сенімгер</a:t>
            </a:r>
            <a:r>
              <a:rPr lang="en-US" dirty="0" smtClean="0">
                <a:latin typeface="Arial" pitchFamily="34" charset="0"/>
                <a:cs typeface="Arial" pitchFamily="34" charset="0"/>
              </a:rPr>
              <a:t> </a:t>
            </a:r>
            <a:r>
              <a:rPr lang="en-US" dirty="0" err="1" smtClean="0">
                <a:latin typeface="Arial" pitchFamily="34" charset="0"/>
                <a:cs typeface="Arial" pitchFamily="34" charset="0"/>
              </a:rPr>
              <a:t>басқарушы</a:t>
            </a:r>
            <a:r>
              <a:rPr lang="en-US" dirty="0" smtClean="0">
                <a:latin typeface="Arial" pitchFamily="34" charset="0"/>
                <a:cs typeface="Arial" pitchFamily="34" charset="0"/>
              </a:rPr>
              <a:t> </a:t>
            </a:r>
            <a:r>
              <a:rPr lang="en-US" dirty="0" err="1" smtClean="0">
                <a:latin typeface="Arial" pitchFamily="34" charset="0"/>
                <a:cs typeface="Arial" pitchFamily="34" charset="0"/>
              </a:rPr>
              <a:t>немесе</a:t>
            </a:r>
            <a:r>
              <a:rPr lang="en-US" dirty="0" smtClean="0">
                <a:latin typeface="Arial" pitchFamily="34" charset="0"/>
                <a:cs typeface="Arial" pitchFamily="34" charset="0"/>
              </a:rPr>
              <a:t> </a:t>
            </a:r>
            <a:r>
              <a:rPr lang="en-US" dirty="0" err="1" smtClean="0">
                <a:latin typeface="Arial" pitchFamily="34" charset="0"/>
                <a:cs typeface="Arial" pitchFamily="34" charset="0"/>
              </a:rPr>
              <a:t>жалға</a:t>
            </a:r>
            <a:r>
              <a:rPr lang="en-US" dirty="0" smtClean="0">
                <a:latin typeface="Arial" pitchFamily="34" charset="0"/>
                <a:cs typeface="Arial" pitchFamily="34" charset="0"/>
              </a:rPr>
              <a:t> </a:t>
            </a:r>
            <a:r>
              <a:rPr lang="en-US" dirty="0" err="1" smtClean="0">
                <a:latin typeface="Arial" pitchFamily="34" charset="0"/>
                <a:cs typeface="Arial" pitchFamily="34" charset="0"/>
              </a:rPr>
              <a:t>алушы</a:t>
            </a:r>
            <a:r>
              <a:rPr lang="en-US" dirty="0" smtClean="0">
                <a:latin typeface="Arial" pitchFamily="34" charset="0"/>
                <a:cs typeface="Arial" pitchFamily="34" charset="0"/>
              </a:rPr>
              <a:t> </a:t>
            </a:r>
            <a:r>
              <a:rPr lang="en-US" dirty="0" err="1" smtClean="0">
                <a:latin typeface="Arial" pitchFamily="34" charset="0"/>
                <a:cs typeface="Arial" pitchFamily="34" charset="0"/>
              </a:rPr>
              <a:t>болуы</a:t>
            </a:r>
            <a:r>
              <a:rPr lang="en-US" dirty="0" smtClean="0">
                <a:latin typeface="Arial" pitchFamily="34" charset="0"/>
                <a:cs typeface="Arial" pitchFamily="34" charset="0"/>
              </a:rPr>
              <a:t> </a:t>
            </a:r>
            <a:r>
              <a:rPr lang="en-US" dirty="0" err="1" smtClean="0">
                <a:latin typeface="Arial" pitchFamily="34" charset="0"/>
                <a:cs typeface="Arial" pitchFamily="34" charset="0"/>
              </a:rPr>
              <a:t>мүмкін</a:t>
            </a:r>
            <a:r>
              <a:rPr lang="en-US" dirty="0" smtClean="0">
                <a:latin typeface="Arial" pitchFamily="34" charset="0"/>
                <a:cs typeface="Arial" pitchFamily="34" charset="0"/>
              </a:rPr>
              <a:t>.</a:t>
            </a:r>
            <a:endParaRPr lang="ru-RU" dirty="0" smtClean="0">
              <a:latin typeface="Arial" pitchFamily="34" charset="0"/>
              <a:cs typeface="Arial" pitchFamily="34" charset="0"/>
            </a:endParaRPr>
          </a:p>
          <a:p>
            <a:pPr indent="360363" algn="just"/>
            <a:r>
              <a:rPr lang="en-US" b="1" dirty="0" err="1" smtClean="0">
                <a:latin typeface="Arial" pitchFamily="34" charset="0"/>
                <a:cs typeface="Arial" pitchFamily="34" charset="0"/>
              </a:rPr>
              <a:t>Салық</a:t>
            </a:r>
            <a:r>
              <a:rPr lang="en-US" b="1" dirty="0" smtClean="0">
                <a:latin typeface="Arial" pitchFamily="34" charset="0"/>
                <a:cs typeface="Arial" pitchFamily="34" charset="0"/>
              </a:rPr>
              <a:t> </a:t>
            </a:r>
            <a:r>
              <a:rPr lang="en-US" b="1" dirty="0" err="1" smtClean="0">
                <a:latin typeface="Arial" pitchFamily="34" charset="0"/>
                <a:cs typeface="Arial" pitchFamily="34" charset="0"/>
              </a:rPr>
              <a:t>салу</a:t>
            </a:r>
            <a:r>
              <a:rPr lang="en-US" b="1" dirty="0" smtClean="0">
                <a:latin typeface="Arial" pitchFamily="34" charset="0"/>
                <a:cs typeface="Arial" pitchFamily="34" charset="0"/>
              </a:rPr>
              <a:t> </a:t>
            </a:r>
            <a:r>
              <a:rPr lang="en-US" b="1" dirty="0" err="1" smtClean="0">
                <a:latin typeface="Arial" pitchFamily="34" charset="0"/>
                <a:cs typeface="Arial" pitchFamily="34" charset="0"/>
              </a:rPr>
              <a:t>обьектісі</a:t>
            </a:r>
            <a:r>
              <a:rPr lang="en-US" b="1" dirty="0" smtClean="0">
                <a:latin typeface="Arial" pitchFamily="34" charset="0"/>
                <a:cs typeface="Arial" pitchFamily="34" charset="0"/>
              </a:rPr>
              <a:t>.</a:t>
            </a:r>
            <a:endParaRPr lang="ru-RU" dirty="0" smtClean="0">
              <a:latin typeface="Arial" pitchFamily="34" charset="0"/>
              <a:cs typeface="Arial" pitchFamily="34" charset="0"/>
            </a:endParaRPr>
          </a:p>
          <a:p>
            <a:pPr indent="360363" algn="just"/>
            <a:r>
              <a:rPr lang="en-US" dirty="0" err="1" smtClean="0">
                <a:latin typeface="Arial" pitchFamily="34" charset="0"/>
                <a:cs typeface="Arial" pitchFamily="34" charset="0"/>
              </a:rPr>
              <a:t>Жеке</a:t>
            </a:r>
            <a:r>
              <a:rPr lang="en-US" dirty="0" smtClean="0">
                <a:latin typeface="Arial" pitchFamily="34" charset="0"/>
                <a:cs typeface="Arial" pitchFamily="34" charset="0"/>
              </a:rPr>
              <a:t> </a:t>
            </a:r>
            <a:r>
              <a:rPr lang="en-US" dirty="0" err="1" smtClean="0">
                <a:latin typeface="Arial" pitchFamily="34" charset="0"/>
                <a:cs typeface="Arial" pitchFamily="34" charset="0"/>
              </a:rPr>
              <a:t>тұлғалар</a:t>
            </a:r>
            <a:r>
              <a:rPr lang="en-US" dirty="0" smtClean="0">
                <a:latin typeface="Arial" pitchFamily="34" charset="0"/>
                <a:cs typeface="Arial" pitchFamily="34" charset="0"/>
              </a:rPr>
              <a:t> </a:t>
            </a:r>
            <a:r>
              <a:rPr lang="en-US" dirty="0" err="1" smtClean="0">
                <a:latin typeface="Arial" pitchFamily="34" charset="0"/>
                <a:cs typeface="Arial" pitchFamily="34" charset="0"/>
              </a:rPr>
              <a:t>үшін</a:t>
            </a:r>
            <a:r>
              <a:rPr lang="en-US" dirty="0" smtClean="0">
                <a:latin typeface="Arial" pitchFamily="34" charset="0"/>
                <a:cs typeface="Arial" pitchFamily="34" charset="0"/>
              </a:rPr>
              <a:t> </a:t>
            </a:r>
            <a:r>
              <a:rPr lang="en-US" dirty="0" err="1" smtClean="0">
                <a:latin typeface="Arial" pitchFamily="34" charset="0"/>
                <a:cs typeface="Arial" pitchFamily="34" charset="0"/>
              </a:rPr>
              <a:t>салық</a:t>
            </a:r>
            <a:r>
              <a:rPr lang="en-US" dirty="0" smtClean="0">
                <a:latin typeface="Arial" pitchFamily="34" charset="0"/>
                <a:cs typeface="Arial" pitchFamily="34" charset="0"/>
              </a:rPr>
              <a:t> </a:t>
            </a:r>
            <a:r>
              <a:rPr lang="en-US" dirty="0" err="1" smtClean="0">
                <a:latin typeface="Arial" pitchFamily="34" charset="0"/>
                <a:cs typeface="Arial" pitchFamily="34" charset="0"/>
              </a:rPr>
              <a:t>салу</a:t>
            </a:r>
            <a:r>
              <a:rPr lang="en-US" dirty="0" smtClean="0">
                <a:latin typeface="Arial" pitchFamily="34" charset="0"/>
                <a:cs typeface="Arial" pitchFamily="34" charset="0"/>
              </a:rPr>
              <a:t> </a:t>
            </a:r>
            <a:r>
              <a:rPr lang="en-US" dirty="0" err="1" smtClean="0">
                <a:latin typeface="Arial" pitchFamily="34" charset="0"/>
                <a:cs typeface="Arial" pitchFamily="34" charset="0"/>
              </a:rPr>
              <a:t>обьектісі</a:t>
            </a:r>
            <a:r>
              <a:rPr lang="en-US" dirty="0" smtClean="0">
                <a:latin typeface="Arial" pitchFamily="34" charset="0"/>
                <a:cs typeface="Arial" pitchFamily="34" charset="0"/>
              </a:rPr>
              <a:t> – </a:t>
            </a:r>
            <a:r>
              <a:rPr lang="en-US" dirty="0" err="1" smtClean="0">
                <a:latin typeface="Arial" pitchFamily="34" charset="0"/>
                <a:cs typeface="Arial" pitchFamily="34" charset="0"/>
              </a:rPr>
              <a:t>Қазақстан</a:t>
            </a:r>
            <a:r>
              <a:rPr lang="en-US" dirty="0" smtClean="0">
                <a:latin typeface="Arial" pitchFamily="34" charset="0"/>
                <a:cs typeface="Arial" pitchFamily="34" charset="0"/>
              </a:rPr>
              <a:t> </a:t>
            </a:r>
            <a:r>
              <a:rPr lang="en-US" dirty="0" err="1" smtClean="0">
                <a:latin typeface="Arial" pitchFamily="34" charset="0"/>
                <a:cs typeface="Arial" pitchFamily="34" charset="0"/>
              </a:rPr>
              <a:t>Республикасының</a:t>
            </a:r>
            <a:r>
              <a:rPr lang="en-US" dirty="0" smtClean="0">
                <a:latin typeface="Arial" pitchFamily="34" charset="0"/>
                <a:cs typeface="Arial" pitchFamily="34" charset="0"/>
              </a:rPr>
              <a:t> </a:t>
            </a:r>
            <a:r>
              <a:rPr lang="en-US" dirty="0" err="1" smtClean="0">
                <a:latin typeface="Arial" pitchFamily="34" charset="0"/>
                <a:cs typeface="Arial" pitchFamily="34" charset="0"/>
              </a:rPr>
              <a:t>аумағындағы</a:t>
            </a:r>
            <a:r>
              <a:rPr lang="en-US" dirty="0" smtClean="0">
                <a:latin typeface="Arial" pitchFamily="34" charset="0"/>
                <a:cs typeface="Arial" pitchFamily="34" charset="0"/>
              </a:rPr>
              <a:t> </a:t>
            </a:r>
            <a:r>
              <a:rPr lang="en-US" dirty="0" err="1" smtClean="0">
                <a:latin typeface="Arial" pitchFamily="34" charset="0"/>
                <a:cs typeface="Arial" pitchFamily="34" charset="0"/>
              </a:rPr>
              <a:t>тұрғын</a:t>
            </a:r>
            <a:r>
              <a:rPr lang="en-US" dirty="0" smtClean="0">
                <a:latin typeface="Arial" pitchFamily="34" charset="0"/>
                <a:cs typeface="Arial" pitchFamily="34" charset="0"/>
              </a:rPr>
              <a:t> </a:t>
            </a:r>
            <a:r>
              <a:rPr lang="en-US" dirty="0" err="1" smtClean="0">
                <a:latin typeface="Arial" pitchFamily="34" charset="0"/>
                <a:cs typeface="Arial" pitchFamily="34" charset="0"/>
              </a:rPr>
              <a:t>үй-жайлар</a:t>
            </a:r>
            <a:r>
              <a:rPr lang="en-US" dirty="0" smtClean="0">
                <a:latin typeface="Arial" pitchFamily="34" charset="0"/>
                <a:cs typeface="Arial" pitchFamily="34" charset="0"/>
              </a:rPr>
              <a:t>, </a:t>
            </a:r>
            <a:r>
              <a:rPr lang="en-US" dirty="0" err="1" smtClean="0">
                <a:latin typeface="Arial" pitchFamily="34" charset="0"/>
                <a:cs typeface="Arial" pitchFamily="34" charset="0"/>
              </a:rPr>
              <a:t>саяжай</a:t>
            </a:r>
            <a:r>
              <a:rPr lang="en-US" dirty="0" smtClean="0">
                <a:latin typeface="Arial" pitchFamily="34" charset="0"/>
                <a:cs typeface="Arial" pitchFamily="34" charset="0"/>
              </a:rPr>
              <a:t> </a:t>
            </a:r>
            <a:r>
              <a:rPr lang="en-US" dirty="0" err="1" smtClean="0">
                <a:latin typeface="Arial" pitchFamily="34" charset="0"/>
                <a:cs typeface="Arial" pitchFamily="34" charset="0"/>
              </a:rPr>
              <a:t>құрылыстары</a:t>
            </a:r>
            <a:r>
              <a:rPr lang="en-US" dirty="0" smtClean="0">
                <a:latin typeface="Arial" pitchFamily="34" charset="0"/>
                <a:cs typeface="Arial" pitchFamily="34" charset="0"/>
              </a:rPr>
              <a:t>, </a:t>
            </a:r>
            <a:r>
              <a:rPr lang="en-US" dirty="0" err="1" smtClean="0">
                <a:latin typeface="Arial" pitchFamily="34" charset="0"/>
                <a:cs typeface="Arial" pitchFamily="34" charset="0"/>
              </a:rPr>
              <a:t>гараждар</a:t>
            </a:r>
            <a:r>
              <a:rPr lang="en-US" dirty="0" smtClean="0">
                <a:latin typeface="Arial" pitchFamily="34" charset="0"/>
                <a:cs typeface="Arial" pitchFamily="34" charset="0"/>
              </a:rPr>
              <a:t> </a:t>
            </a:r>
            <a:r>
              <a:rPr lang="en-US" dirty="0" err="1" smtClean="0">
                <a:latin typeface="Arial" pitchFamily="34" charset="0"/>
                <a:cs typeface="Arial" pitchFamily="34" charset="0"/>
              </a:rPr>
              <a:t>және</a:t>
            </a:r>
            <a:r>
              <a:rPr lang="en-US" dirty="0" smtClean="0">
                <a:latin typeface="Arial" pitchFamily="34" charset="0"/>
                <a:cs typeface="Arial" pitchFamily="34" charset="0"/>
              </a:rPr>
              <a:t> </a:t>
            </a:r>
            <a:r>
              <a:rPr lang="en-US" dirty="0" err="1" smtClean="0">
                <a:latin typeface="Arial" pitchFamily="34" charset="0"/>
                <a:cs typeface="Arial" pitchFamily="34" charset="0"/>
              </a:rPr>
              <a:t>өзге</a:t>
            </a:r>
            <a:r>
              <a:rPr lang="en-US" dirty="0" smtClean="0">
                <a:latin typeface="Arial" pitchFamily="34" charset="0"/>
                <a:cs typeface="Arial" pitchFamily="34" charset="0"/>
              </a:rPr>
              <a:t> </a:t>
            </a:r>
            <a:r>
              <a:rPr lang="en-US" dirty="0" err="1" smtClean="0">
                <a:latin typeface="Arial" pitchFamily="34" charset="0"/>
                <a:cs typeface="Arial" pitchFamily="34" charset="0"/>
              </a:rPr>
              <a:t>де</a:t>
            </a:r>
            <a:r>
              <a:rPr lang="en-US" dirty="0" smtClean="0">
                <a:latin typeface="Arial" pitchFamily="34" charset="0"/>
                <a:cs typeface="Arial" pitchFamily="34" charset="0"/>
              </a:rPr>
              <a:t> </a:t>
            </a:r>
            <a:r>
              <a:rPr lang="en-US" dirty="0" err="1" smtClean="0">
                <a:latin typeface="Arial" pitchFamily="34" charset="0"/>
                <a:cs typeface="Arial" pitchFamily="34" charset="0"/>
              </a:rPr>
              <a:t>құрылыстары</a:t>
            </a:r>
            <a:r>
              <a:rPr lang="en-US" dirty="0" smtClean="0">
                <a:latin typeface="Arial" pitchFamily="34" charset="0"/>
                <a:cs typeface="Arial" pitchFamily="34" charset="0"/>
              </a:rPr>
              <a:t>, </a:t>
            </a:r>
            <a:r>
              <a:rPr lang="en-US" dirty="0" err="1" smtClean="0">
                <a:latin typeface="Arial" pitchFamily="34" charset="0"/>
                <a:cs typeface="Arial" pitchFamily="34" charset="0"/>
              </a:rPr>
              <a:t>гараждар</a:t>
            </a:r>
            <a:r>
              <a:rPr lang="en-US" dirty="0" smtClean="0">
                <a:latin typeface="Arial" pitchFamily="34" charset="0"/>
                <a:cs typeface="Arial" pitchFamily="34" charset="0"/>
              </a:rPr>
              <a:t> </a:t>
            </a:r>
            <a:r>
              <a:rPr lang="en-US" dirty="0" err="1" smtClean="0">
                <a:latin typeface="Arial" pitchFamily="34" charset="0"/>
                <a:cs typeface="Arial" pitchFamily="34" charset="0"/>
              </a:rPr>
              <a:t>және</a:t>
            </a:r>
            <a:r>
              <a:rPr lang="en-US" dirty="0" smtClean="0">
                <a:latin typeface="Arial" pitchFamily="34" charset="0"/>
                <a:cs typeface="Arial" pitchFamily="34" charset="0"/>
              </a:rPr>
              <a:t> </a:t>
            </a:r>
            <a:r>
              <a:rPr lang="en-US" dirty="0" err="1" smtClean="0">
                <a:latin typeface="Arial" pitchFamily="34" charset="0"/>
                <a:cs typeface="Arial" pitchFamily="34" charset="0"/>
              </a:rPr>
              <a:t>өзге</a:t>
            </a:r>
            <a:r>
              <a:rPr lang="en-US" dirty="0" smtClean="0">
                <a:latin typeface="Arial" pitchFamily="34" charset="0"/>
                <a:cs typeface="Arial" pitchFamily="34" charset="0"/>
              </a:rPr>
              <a:t> </a:t>
            </a:r>
            <a:r>
              <a:rPr lang="en-US" dirty="0" err="1" smtClean="0">
                <a:latin typeface="Arial" pitchFamily="34" charset="0"/>
                <a:cs typeface="Arial" pitchFamily="34" charset="0"/>
              </a:rPr>
              <a:t>де</a:t>
            </a:r>
            <a:r>
              <a:rPr lang="en-US" dirty="0" smtClean="0">
                <a:latin typeface="Arial" pitchFamily="34" charset="0"/>
                <a:cs typeface="Arial" pitchFamily="34" charset="0"/>
              </a:rPr>
              <a:t> </a:t>
            </a:r>
            <a:r>
              <a:rPr lang="en-US" dirty="0" err="1" smtClean="0">
                <a:latin typeface="Arial" pitchFamily="34" charset="0"/>
                <a:cs typeface="Arial" pitchFamily="34" charset="0"/>
              </a:rPr>
              <a:t>құрылыстар</a:t>
            </a:r>
            <a:r>
              <a:rPr lang="en-US" dirty="0" smtClean="0">
                <a:latin typeface="Arial" pitchFamily="34" charset="0"/>
                <a:cs typeface="Arial" pitchFamily="34" charset="0"/>
              </a:rPr>
              <a:t>, </a:t>
            </a:r>
            <a:r>
              <a:rPr lang="en-US" dirty="0" err="1" smtClean="0">
                <a:latin typeface="Arial" pitchFamily="34" charset="0"/>
                <a:cs typeface="Arial" pitchFamily="34" charset="0"/>
              </a:rPr>
              <a:t>ғимараттар</a:t>
            </a:r>
            <a:r>
              <a:rPr lang="en-US" dirty="0" smtClean="0">
                <a:latin typeface="Arial" pitchFamily="34" charset="0"/>
                <a:cs typeface="Arial" pitchFamily="34" charset="0"/>
              </a:rPr>
              <a:t>. </a:t>
            </a:r>
            <a:endParaRPr lang="ru-RU" dirty="0" smtClean="0">
              <a:latin typeface="Arial" pitchFamily="34" charset="0"/>
              <a:cs typeface="Arial" pitchFamily="34" charset="0"/>
            </a:endParaRPr>
          </a:p>
          <a:p>
            <a:pPr indent="360363" algn="just"/>
            <a:r>
              <a:rPr lang="en-US" dirty="0" err="1" smtClean="0">
                <a:latin typeface="Arial" pitchFamily="34" charset="0"/>
                <a:cs typeface="Arial" pitchFamily="34" charset="0"/>
              </a:rPr>
              <a:t>Заңды</a:t>
            </a:r>
            <a:r>
              <a:rPr lang="en-US" dirty="0" smtClean="0">
                <a:latin typeface="Arial" pitchFamily="34" charset="0"/>
                <a:cs typeface="Arial" pitchFamily="34" charset="0"/>
              </a:rPr>
              <a:t> </a:t>
            </a:r>
            <a:r>
              <a:rPr lang="en-US" dirty="0" err="1" smtClean="0">
                <a:latin typeface="Arial" pitchFamily="34" charset="0"/>
                <a:cs typeface="Arial" pitchFamily="34" charset="0"/>
              </a:rPr>
              <a:t>тұлғалар</a:t>
            </a:r>
            <a:r>
              <a:rPr lang="en-US" dirty="0" smtClean="0">
                <a:latin typeface="Arial" pitchFamily="34" charset="0"/>
                <a:cs typeface="Arial" pitchFamily="34" charset="0"/>
              </a:rPr>
              <a:t> </a:t>
            </a:r>
            <a:r>
              <a:rPr lang="en-US" dirty="0" err="1" smtClean="0">
                <a:latin typeface="Arial" pitchFamily="34" charset="0"/>
                <a:cs typeface="Arial" pitchFamily="34" charset="0"/>
              </a:rPr>
              <a:t>мен</a:t>
            </a:r>
            <a:r>
              <a:rPr lang="en-US" dirty="0" smtClean="0">
                <a:latin typeface="Arial" pitchFamily="34" charset="0"/>
                <a:cs typeface="Arial" pitchFamily="34" charset="0"/>
              </a:rPr>
              <a:t> </a:t>
            </a:r>
            <a:r>
              <a:rPr lang="en-US" dirty="0" err="1" smtClean="0">
                <a:latin typeface="Arial" pitchFamily="34" charset="0"/>
                <a:cs typeface="Arial" pitchFamily="34" charset="0"/>
              </a:rPr>
              <a:t>жеке</a:t>
            </a:r>
            <a:r>
              <a:rPr lang="en-US" dirty="0" smtClean="0">
                <a:latin typeface="Arial" pitchFamily="34" charset="0"/>
                <a:cs typeface="Arial" pitchFamily="34" charset="0"/>
              </a:rPr>
              <a:t> </a:t>
            </a:r>
            <a:r>
              <a:rPr lang="en-US" dirty="0" err="1" smtClean="0">
                <a:latin typeface="Arial" pitchFamily="34" charset="0"/>
                <a:cs typeface="Arial" pitchFamily="34" charset="0"/>
              </a:rPr>
              <a:t>кәсіпкерлер</a:t>
            </a:r>
            <a:r>
              <a:rPr lang="en-US" dirty="0" smtClean="0">
                <a:latin typeface="Arial" pitchFamily="34" charset="0"/>
                <a:cs typeface="Arial" pitchFamily="34" charset="0"/>
              </a:rPr>
              <a:t> </a:t>
            </a:r>
            <a:r>
              <a:rPr lang="en-US" dirty="0" err="1" smtClean="0">
                <a:latin typeface="Arial" pitchFamily="34" charset="0"/>
                <a:cs typeface="Arial" pitchFamily="34" charset="0"/>
              </a:rPr>
              <a:t>үшін</a:t>
            </a:r>
            <a:r>
              <a:rPr lang="en-US" dirty="0" smtClean="0">
                <a:latin typeface="Arial" pitchFamily="34" charset="0"/>
                <a:cs typeface="Arial" pitchFamily="34" charset="0"/>
              </a:rPr>
              <a:t> </a:t>
            </a:r>
            <a:r>
              <a:rPr lang="en-US" dirty="0" err="1" smtClean="0">
                <a:latin typeface="Arial" pitchFamily="34" charset="0"/>
                <a:cs typeface="Arial" pitchFamily="34" charset="0"/>
              </a:rPr>
              <a:t>салық</a:t>
            </a:r>
            <a:r>
              <a:rPr lang="en-US" dirty="0" smtClean="0">
                <a:latin typeface="Arial" pitchFamily="34" charset="0"/>
                <a:cs typeface="Arial" pitchFamily="34" charset="0"/>
              </a:rPr>
              <a:t> </a:t>
            </a:r>
            <a:r>
              <a:rPr lang="en-US" dirty="0" err="1" smtClean="0">
                <a:latin typeface="Arial" pitchFamily="34" charset="0"/>
                <a:cs typeface="Arial" pitchFamily="34" charset="0"/>
              </a:rPr>
              <a:t>салу</a:t>
            </a:r>
            <a:r>
              <a:rPr lang="en-US" dirty="0" smtClean="0">
                <a:latin typeface="Arial" pitchFamily="34" charset="0"/>
                <a:cs typeface="Arial" pitchFamily="34" charset="0"/>
              </a:rPr>
              <a:t> </a:t>
            </a:r>
            <a:r>
              <a:rPr lang="en-US" dirty="0" err="1" smtClean="0">
                <a:latin typeface="Arial" pitchFamily="34" charset="0"/>
                <a:cs typeface="Arial" pitchFamily="34" charset="0"/>
              </a:rPr>
              <a:t>объектісі</a:t>
            </a:r>
            <a:r>
              <a:rPr lang="en-US" dirty="0" smtClean="0">
                <a:latin typeface="Arial" pitchFamily="34" charset="0"/>
                <a:cs typeface="Arial" pitchFamily="34" charset="0"/>
              </a:rPr>
              <a:t> – </a:t>
            </a:r>
            <a:r>
              <a:rPr lang="en-US" dirty="0" err="1" smtClean="0">
                <a:latin typeface="Arial" pitchFamily="34" charset="0"/>
                <a:cs typeface="Arial" pitchFamily="34" charset="0"/>
              </a:rPr>
              <a:t>негізгі</a:t>
            </a:r>
            <a:r>
              <a:rPr lang="en-US" dirty="0" smtClean="0">
                <a:latin typeface="Arial" pitchFamily="34" charset="0"/>
                <a:cs typeface="Arial" pitchFamily="34" charset="0"/>
              </a:rPr>
              <a:t> </a:t>
            </a:r>
            <a:r>
              <a:rPr lang="en-US" dirty="0" err="1" smtClean="0">
                <a:latin typeface="Arial" pitchFamily="34" charset="0"/>
                <a:cs typeface="Arial" pitchFamily="34" charset="0"/>
              </a:rPr>
              <a:t>құралдар</a:t>
            </a:r>
            <a:r>
              <a:rPr lang="en-US" dirty="0" smtClean="0">
                <a:latin typeface="Arial" pitchFamily="34" charset="0"/>
                <a:cs typeface="Arial" pitchFamily="34" charset="0"/>
              </a:rPr>
              <a:t> (</a:t>
            </a:r>
            <a:r>
              <a:rPr lang="en-US" dirty="0" err="1" smtClean="0">
                <a:latin typeface="Arial" pitchFamily="34" charset="0"/>
                <a:cs typeface="Arial" pitchFamily="34" charset="0"/>
              </a:rPr>
              <a:t>оның</a:t>
            </a:r>
            <a:r>
              <a:rPr lang="en-US" dirty="0" smtClean="0">
                <a:latin typeface="Arial" pitchFamily="34" charset="0"/>
                <a:cs typeface="Arial" pitchFamily="34" charset="0"/>
              </a:rPr>
              <a:t> </a:t>
            </a:r>
            <a:r>
              <a:rPr lang="en-US" dirty="0" err="1" smtClean="0">
                <a:latin typeface="Arial" pitchFamily="34" charset="0"/>
                <a:cs typeface="Arial" pitchFamily="34" charset="0"/>
              </a:rPr>
              <a:t>ішінде</a:t>
            </a:r>
            <a:r>
              <a:rPr lang="en-US" dirty="0" smtClean="0">
                <a:latin typeface="Arial" pitchFamily="34" charset="0"/>
                <a:cs typeface="Arial" pitchFamily="34" charset="0"/>
              </a:rPr>
              <a:t> </a:t>
            </a:r>
            <a:r>
              <a:rPr lang="en-US" dirty="0" err="1" smtClean="0">
                <a:latin typeface="Arial" pitchFamily="34" charset="0"/>
                <a:cs typeface="Arial" pitchFamily="34" charset="0"/>
              </a:rPr>
              <a:t>тұрғын</a:t>
            </a:r>
            <a:r>
              <a:rPr lang="en-US" dirty="0" smtClean="0">
                <a:latin typeface="Arial" pitchFamily="34" charset="0"/>
                <a:cs typeface="Arial" pitchFamily="34" charset="0"/>
              </a:rPr>
              <a:t> </a:t>
            </a:r>
            <a:r>
              <a:rPr lang="en-US" dirty="0" err="1" smtClean="0">
                <a:latin typeface="Arial" pitchFamily="34" charset="0"/>
                <a:cs typeface="Arial" pitchFamily="34" charset="0"/>
              </a:rPr>
              <a:t>үй</a:t>
            </a:r>
            <a:r>
              <a:rPr lang="en-US" dirty="0" smtClean="0">
                <a:latin typeface="Arial" pitchFamily="34" charset="0"/>
                <a:cs typeface="Arial" pitchFamily="34" charset="0"/>
              </a:rPr>
              <a:t> </a:t>
            </a:r>
            <a:r>
              <a:rPr lang="en-US" dirty="0" err="1" smtClean="0">
                <a:latin typeface="Arial" pitchFamily="34" charset="0"/>
                <a:cs typeface="Arial" pitchFamily="34" charset="0"/>
              </a:rPr>
              <a:t>корының</a:t>
            </a:r>
            <a:r>
              <a:rPr lang="en-US" dirty="0" smtClean="0">
                <a:latin typeface="Arial" pitchFamily="34" charset="0"/>
                <a:cs typeface="Arial" pitchFamily="34" charset="0"/>
              </a:rPr>
              <a:t> </a:t>
            </a:r>
            <a:r>
              <a:rPr lang="en-US" dirty="0" err="1" smtClean="0">
                <a:latin typeface="Arial" pitchFamily="34" charset="0"/>
                <a:cs typeface="Arial" pitchFamily="34" charset="0"/>
              </a:rPr>
              <a:t>құрамында</a:t>
            </a:r>
            <a:r>
              <a:rPr lang="en-US" dirty="0" smtClean="0">
                <a:latin typeface="Arial" pitchFamily="34" charset="0"/>
                <a:cs typeface="Arial" pitchFamily="34" charset="0"/>
              </a:rPr>
              <a:t> </a:t>
            </a:r>
            <a:r>
              <a:rPr lang="en-US" dirty="0" err="1" smtClean="0">
                <a:latin typeface="Arial" pitchFamily="34" charset="0"/>
                <a:cs typeface="Arial" pitchFamily="34" charset="0"/>
              </a:rPr>
              <a:t>тұрған</a:t>
            </a:r>
            <a:r>
              <a:rPr lang="en-US" dirty="0" smtClean="0">
                <a:latin typeface="Arial" pitchFamily="34" charset="0"/>
                <a:cs typeface="Arial" pitchFamily="34" charset="0"/>
              </a:rPr>
              <a:t> </a:t>
            </a:r>
            <a:r>
              <a:rPr lang="en-US" dirty="0" err="1" smtClean="0">
                <a:latin typeface="Arial" pitchFamily="34" charset="0"/>
                <a:cs typeface="Arial" pitchFamily="34" charset="0"/>
              </a:rPr>
              <a:t>объектілер</a:t>
            </a:r>
            <a:r>
              <a:rPr lang="en-US" dirty="0" smtClean="0">
                <a:latin typeface="Arial" pitchFamily="34" charset="0"/>
                <a:cs typeface="Arial" pitchFamily="34" charset="0"/>
              </a:rPr>
              <a:t>) </a:t>
            </a:r>
            <a:r>
              <a:rPr lang="en-US" dirty="0" err="1" smtClean="0">
                <a:latin typeface="Arial" pitchFamily="34" charset="0"/>
                <a:cs typeface="Arial" pitchFamily="34" charset="0"/>
              </a:rPr>
              <a:t>мен</a:t>
            </a:r>
            <a:r>
              <a:rPr lang="en-US" dirty="0" smtClean="0">
                <a:latin typeface="Arial" pitchFamily="34" charset="0"/>
                <a:cs typeface="Arial" pitchFamily="34" charset="0"/>
              </a:rPr>
              <a:t> </a:t>
            </a:r>
            <a:r>
              <a:rPr lang="en-US" dirty="0" err="1" smtClean="0">
                <a:latin typeface="Arial" pitchFamily="34" charset="0"/>
                <a:cs typeface="Arial" pitchFamily="34" charset="0"/>
              </a:rPr>
              <a:t>материалдық</a:t>
            </a:r>
            <a:r>
              <a:rPr lang="en-US" dirty="0" smtClean="0">
                <a:latin typeface="Arial" pitchFamily="34" charset="0"/>
                <a:cs typeface="Arial" pitchFamily="34" charset="0"/>
              </a:rPr>
              <a:t> </a:t>
            </a:r>
            <a:r>
              <a:rPr lang="en-US" dirty="0" err="1" smtClean="0">
                <a:latin typeface="Arial" pitchFamily="34" charset="0"/>
                <a:cs typeface="Arial" pitchFamily="34" charset="0"/>
              </a:rPr>
              <a:t>емес</a:t>
            </a:r>
            <a:r>
              <a:rPr lang="en-US" dirty="0" smtClean="0">
                <a:latin typeface="Arial" pitchFamily="34" charset="0"/>
                <a:cs typeface="Arial" pitchFamily="34" charset="0"/>
              </a:rPr>
              <a:t> </a:t>
            </a:r>
            <a:r>
              <a:rPr lang="en-US" dirty="0" err="1" smtClean="0">
                <a:latin typeface="Arial" pitchFamily="34" charset="0"/>
                <a:cs typeface="Arial" pitchFamily="34" charset="0"/>
              </a:rPr>
              <a:t>активтердің</a:t>
            </a:r>
            <a:r>
              <a:rPr lang="en-US" dirty="0" smtClean="0">
                <a:latin typeface="Arial" pitchFamily="34" charset="0"/>
                <a:cs typeface="Arial" pitchFamily="34" charset="0"/>
              </a:rPr>
              <a:t> </a:t>
            </a:r>
            <a:r>
              <a:rPr lang="en-US" dirty="0" err="1" smtClean="0">
                <a:latin typeface="Arial" pitchFamily="34" charset="0"/>
                <a:cs typeface="Arial" pitchFamily="34" charset="0"/>
              </a:rPr>
              <a:t>орташа</a:t>
            </a:r>
            <a:r>
              <a:rPr lang="en-US" dirty="0" smtClean="0">
                <a:latin typeface="Arial" pitchFamily="34" charset="0"/>
                <a:cs typeface="Arial" pitchFamily="34" charset="0"/>
              </a:rPr>
              <a:t> </a:t>
            </a:r>
            <a:r>
              <a:rPr lang="en-US" dirty="0" err="1" smtClean="0">
                <a:latin typeface="Arial" pitchFamily="34" charset="0"/>
                <a:cs typeface="Arial" pitchFamily="34" charset="0"/>
              </a:rPr>
              <a:t>жылдық</a:t>
            </a:r>
            <a:r>
              <a:rPr lang="en-US" dirty="0" smtClean="0">
                <a:latin typeface="Arial" pitchFamily="34" charset="0"/>
                <a:cs typeface="Arial" pitchFamily="34" charset="0"/>
              </a:rPr>
              <a:t> </a:t>
            </a:r>
            <a:r>
              <a:rPr lang="en-US" dirty="0" err="1" smtClean="0">
                <a:latin typeface="Arial" pitchFamily="34" charset="0"/>
                <a:cs typeface="Arial" pitchFamily="34" charset="0"/>
              </a:rPr>
              <a:t>қалдық</a:t>
            </a:r>
            <a:r>
              <a:rPr lang="en-US" dirty="0" smtClean="0">
                <a:latin typeface="Arial" pitchFamily="34" charset="0"/>
                <a:cs typeface="Arial" pitchFamily="34" charset="0"/>
              </a:rPr>
              <a:t> </a:t>
            </a:r>
            <a:r>
              <a:rPr lang="en-US" dirty="0" err="1" smtClean="0">
                <a:latin typeface="Arial" pitchFamily="34" charset="0"/>
                <a:cs typeface="Arial" pitchFamily="34" charset="0"/>
              </a:rPr>
              <a:t>құны</a:t>
            </a:r>
            <a:r>
              <a:rPr lang="en-US" dirty="0" smtClean="0">
                <a:latin typeface="Arial" pitchFamily="34" charset="0"/>
                <a:cs typeface="Arial" pitchFamily="34" charset="0"/>
              </a:rPr>
              <a:t>. </a:t>
            </a:r>
            <a:endParaRPr lang="ru-RU" dirty="0" smtClean="0">
              <a:latin typeface="Arial" pitchFamily="34" charset="0"/>
              <a:cs typeface="Arial" pitchFamily="34" charset="0"/>
            </a:endParaRPr>
          </a:p>
          <a:p>
            <a:pPr indent="360363" algn="just"/>
            <a:r>
              <a:rPr lang="en-US" dirty="0" err="1" smtClean="0">
                <a:latin typeface="Arial" pitchFamily="34" charset="0"/>
                <a:cs typeface="Arial" pitchFamily="34" charset="0"/>
              </a:rPr>
              <a:t>Салық</a:t>
            </a:r>
            <a:r>
              <a:rPr lang="en-US" dirty="0" smtClean="0">
                <a:latin typeface="Arial" pitchFamily="34" charset="0"/>
                <a:cs typeface="Arial" pitchFamily="34" charset="0"/>
              </a:rPr>
              <a:t> </a:t>
            </a:r>
            <a:r>
              <a:rPr lang="en-US" dirty="0" err="1" smtClean="0">
                <a:latin typeface="Arial" pitchFamily="34" charset="0"/>
                <a:cs typeface="Arial" pitchFamily="34" charset="0"/>
              </a:rPr>
              <a:t>Заңдылығына</a:t>
            </a:r>
            <a:r>
              <a:rPr lang="en-US" dirty="0" smtClean="0">
                <a:latin typeface="Arial" pitchFamily="34" charset="0"/>
                <a:cs typeface="Arial" pitchFamily="34" charset="0"/>
              </a:rPr>
              <a:t> </a:t>
            </a:r>
            <a:r>
              <a:rPr lang="en-US" dirty="0" err="1" smtClean="0">
                <a:latin typeface="Arial" pitchFamily="34" charset="0"/>
                <a:cs typeface="Arial" pitchFamily="34" charset="0"/>
              </a:rPr>
              <a:t>сәйкес</a:t>
            </a:r>
            <a:r>
              <a:rPr lang="en-US" dirty="0" smtClean="0">
                <a:latin typeface="Arial" pitchFamily="34" charset="0"/>
                <a:cs typeface="Arial" pitchFamily="34" charset="0"/>
              </a:rPr>
              <a:t> </a:t>
            </a:r>
            <a:r>
              <a:rPr lang="en-US" dirty="0" err="1" smtClean="0">
                <a:latin typeface="Arial" pitchFamily="34" charset="0"/>
                <a:cs typeface="Arial" pitchFamily="34" charset="0"/>
              </a:rPr>
              <a:t>төмендегі</a:t>
            </a:r>
            <a:r>
              <a:rPr lang="en-US" dirty="0" smtClean="0">
                <a:latin typeface="Arial" pitchFamily="34" charset="0"/>
                <a:cs typeface="Arial" pitchFamily="34" charset="0"/>
              </a:rPr>
              <a:t> </a:t>
            </a:r>
            <a:r>
              <a:rPr lang="en-US" dirty="0" err="1" smtClean="0">
                <a:latin typeface="Arial" pitchFamily="34" charset="0"/>
                <a:cs typeface="Arial" pitchFamily="34" charset="0"/>
              </a:rPr>
              <a:t>объектілерге</a:t>
            </a:r>
            <a:r>
              <a:rPr lang="en-US" dirty="0" smtClean="0">
                <a:latin typeface="Arial" pitchFamily="34" charset="0"/>
                <a:cs typeface="Arial" pitchFamily="34" charset="0"/>
              </a:rPr>
              <a:t> </a:t>
            </a:r>
            <a:r>
              <a:rPr lang="en-US" dirty="0" err="1" smtClean="0">
                <a:latin typeface="Arial" pitchFamily="34" charset="0"/>
                <a:cs typeface="Arial" pitchFamily="34" charset="0"/>
              </a:rPr>
              <a:t>мүлік</a:t>
            </a:r>
            <a:r>
              <a:rPr lang="en-US" dirty="0" smtClean="0">
                <a:latin typeface="Arial" pitchFamily="34" charset="0"/>
                <a:cs typeface="Arial" pitchFamily="34" charset="0"/>
              </a:rPr>
              <a:t> </a:t>
            </a:r>
            <a:r>
              <a:rPr lang="en-US" dirty="0" err="1" smtClean="0">
                <a:latin typeface="Arial" pitchFamily="34" charset="0"/>
                <a:cs typeface="Arial" pitchFamily="34" charset="0"/>
              </a:rPr>
              <a:t>салығы</a:t>
            </a:r>
            <a:r>
              <a:rPr lang="en-US" dirty="0" smtClean="0">
                <a:latin typeface="Arial" pitchFamily="34" charset="0"/>
                <a:cs typeface="Arial" pitchFamily="34" charset="0"/>
              </a:rPr>
              <a:t> </a:t>
            </a:r>
            <a:r>
              <a:rPr lang="en-US" dirty="0" err="1" smtClean="0">
                <a:latin typeface="Arial" pitchFamily="34" charset="0"/>
                <a:cs typeface="Arial" pitchFamily="34" charset="0"/>
              </a:rPr>
              <a:t>салынбайды</a:t>
            </a:r>
            <a:r>
              <a:rPr lang="en-US" dirty="0" smtClean="0">
                <a:latin typeface="Arial" pitchFamily="34" charset="0"/>
                <a:cs typeface="Arial" pitchFamily="34" charset="0"/>
              </a:rPr>
              <a:t>:</a:t>
            </a:r>
            <a:endParaRPr lang="ru-RU" dirty="0" smtClean="0">
              <a:latin typeface="Arial" pitchFamily="34" charset="0"/>
              <a:cs typeface="Arial" pitchFamily="34" charset="0"/>
            </a:endParaRPr>
          </a:p>
          <a:p>
            <a:pPr indent="360363" algn="just"/>
            <a:r>
              <a:rPr lang="ru-RU" dirty="0" smtClean="0">
                <a:latin typeface="Arial" pitchFamily="34" charset="0"/>
                <a:cs typeface="Arial" pitchFamily="34" charset="0"/>
              </a:rPr>
              <a:t>- </a:t>
            </a:r>
            <a:r>
              <a:rPr lang="ru-RU" dirty="0" err="1" smtClean="0">
                <a:latin typeface="Arial" pitchFamily="34" charset="0"/>
                <a:cs typeface="Arial" pitchFamily="34" charset="0"/>
              </a:rPr>
              <a:t>жер</a:t>
            </a:r>
            <a:r>
              <a:rPr lang="ru-RU" dirty="0" smtClean="0">
                <a:latin typeface="Arial" pitchFamily="34" charset="0"/>
                <a:cs typeface="Arial" pitchFamily="34" charset="0"/>
              </a:rPr>
              <a:t> </a:t>
            </a:r>
            <a:r>
              <a:rPr lang="ru-RU" dirty="0" err="1" smtClean="0">
                <a:latin typeface="Arial" pitchFamily="34" charset="0"/>
                <a:cs typeface="Arial" pitchFamily="34" charset="0"/>
              </a:rPr>
              <a:t>салығын </a:t>
            </a:r>
            <a:r>
              <a:rPr lang="ru-RU" dirty="0" smtClean="0">
                <a:latin typeface="Arial" pitchFamily="34" charset="0"/>
                <a:cs typeface="Arial" pitchFamily="34" charset="0"/>
              </a:rPr>
              <a:t>салу </a:t>
            </a:r>
            <a:r>
              <a:rPr lang="ru-RU" dirty="0" err="1" smtClean="0">
                <a:latin typeface="Arial" pitchFamily="34" charset="0"/>
                <a:cs typeface="Arial" pitchFamily="34" charset="0"/>
              </a:rPr>
              <a:t>объектісі</a:t>
            </a:r>
            <a:r>
              <a:rPr lang="ru-RU" dirty="0" smtClean="0">
                <a:latin typeface="Arial" pitchFamily="34" charset="0"/>
                <a:cs typeface="Arial" pitchFamily="34" charset="0"/>
              </a:rPr>
              <a:t> </a:t>
            </a:r>
            <a:r>
              <a:rPr lang="ru-RU" dirty="0" err="1" smtClean="0">
                <a:latin typeface="Arial" pitchFamily="34" charset="0"/>
                <a:cs typeface="Arial" pitchFamily="34" charset="0"/>
              </a:rPr>
              <a:t>болып</a:t>
            </a:r>
            <a:r>
              <a:rPr lang="ru-RU" dirty="0" smtClean="0">
                <a:latin typeface="Arial" pitchFamily="34" charset="0"/>
                <a:cs typeface="Arial" pitchFamily="34" charset="0"/>
              </a:rPr>
              <a:t> </a:t>
            </a:r>
            <a:r>
              <a:rPr lang="ru-RU" dirty="0" err="1" smtClean="0">
                <a:latin typeface="Arial" pitchFamily="34" charset="0"/>
                <a:cs typeface="Arial" pitchFamily="34" charset="0"/>
              </a:rPr>
              <a:t>табылатын</a:t>
            </a:r>
            <a:r>
              <a:rPr lang="ru-RU" dirty="0" smtClean="0">
                <a:latin typeface="Arial" pitchFamily="34" charset="0"/>
                <a:cs typeface="Arial" pitchFamily="34" charset="0"/>
              </a:rPr>
              <a:t> </a:t>
            </a:r>
            <a:r>
              <a:rPr lang="ru-RU" dirty="0" err="1" smtClean="0">
                <a:latin typeface="Arial" pitchFamily="34" charset="0"/>
                <a:cs typeface="Arial" pitchFamily="34" charset="0"/>
              </a:rPr>
              <a:t>жер</a:t>
            </a:r>
            <a:r>
              <a:rPr lang="ru-RU" dirty="0" smtClean="0">
                <a:latin typeface="Arial" pitchFamily="34" charset="0"/>
                <a:cs typeface="Arial" pitchFamily="34" charset="0"/>
              </a:rPr>
              <a:t>;</a:t>
            </a:r>
          </a:p>
          <a:p>
            <a:pPr indent="360363" algn="just"/>
            <a:r>
              <a:rPr lang="ru-RU" dirty="0" smtClean="0">
                <a:latin typeface="Arial" pitchFamily="34" charset="0"/>
                <a:cs typeface="Arial" pitchFamily="34" charset="0"/>
              </a:rPr>
              <a:t>- </a:t>
            </a:r>
            <a:r>
              <a:rPr lang="ru-RU" dirty="0" err="1" smtClean="0">
                <a:latin typeface="Arial" pitchFamily="34" charset="0"/>
                <a:cs typeface="Arial" pitchFamily="34" charset="0"/>
              </a:rPr>
              <a:t>көлік құралдарына салық </a:t>
            </a:r>
            <a:r>
              <a:rPr lang="ru-RU" dirty="0" smtClean="0">
                <a:latin typeface="Arial" pitchFamily="34" charset="0"/>
                <a:cs typeface="Arial" pitchFamily="34" charset="0"/>
              </a:rPr>
              <a:t>салу </a:t>
            </a:r>
            <a:r>
              <a:rPr lang="ru-RU" dirty="0" err="1" smtClean="0">
                <a:latin typeface="Arial" pitchFamily="34" charset="0"/>
                <a:cs typeface="Arial" pitchFamily="34" charset="0"/>
              </a:rPr>
              <a:t>объектісі</a:t>
            </a:r>
            <a:r>
              <a:rPr lang="ru-RU" dirty="0" smtClean="0">
                <a:latin typeface="Arial" pitchFamily="34" charset="0"/>
                <a:cs typeface="Arial" pitchFamily="34" charset="0"/>
              </a:rPr>
              <a:t> </a:t>
            </a:r>
            <a:r>
              <a:rPr lang="ru-RU" dirty="0" err="1" smtClean="0">
                <a:latin typeface="Arial" pitchFamily="34" charset="0"/>
                <a:cs typeface="Arial" pitchFamily="34" charset="0"/>
              </a:rPr>
              <a:t>болып</a:t>
            </a:r>
            <a:r>
              <a:rPr lang="ru-RU" dirty="0" smtClean="0">
                <a:latin typeface="Arial" pitchFamily="34" charset="0"/>
                <a:cs typeface="Arial" pitchFamily="34" charset="0"/>
              </a:rPr>
              <a:t> </a:t>
            </a:r>
            <a:r>
              <a:rPr lang="ru-RU" dirty="0" err="1" smtClean="0">
                <a:latin typeface="Arial" pitchFamily="34" charset="0"/>
                <a:cs typeface="Arial" pitchFamily="34" charset="0"/>
              </a:rPr>
              <a:t>табылатын</a:t>
            </a:r>
            <a:r>
              <a:rPr lang="ru-RU" dirty="0" smtClean="0">
                <a:latin typeface="Arial" pitchFamily="34" charset="0"/>
                <a:cs typeface="Arial" pitchFamily="34" charset="0"/>
              </a:rPr>
              <a:t> </a:t>
            </a:r>
            <a:r>
              <a:rPr lang="ru-RU" dirty="0" err="1" smtClean="0">
                <a:latin typeface="Arial" pitchFamily="34" charset="0"/>
                <a:cs typeface="Arial" pitchFamily="34" charset="0"/>
              </a:rPr>
              <a:t>көлік құрал-дары</a:t>
            </a:r>
            <a:r>
              <a:rPr lang="ru-RU" dirty="0" smtClean="0">
                <a:latin typeface="Arial" pitchFamily="34" charset="0"/>
                <a:cs typeface="Arial" pitchFamily="34" charset="0"/>
              </a:rPr>
              <a:t>;</a:t>
            </a:r>
          </a:p>
          <a:p>
            <a:pPr indent="360363" algn="just"/>
            <a:r>
              <a:rPr lang="ru-RU" dirty="0" smtClean="0">
                <a:latin typeface="Arial" pitchFamily="34" charset="0"/>
                <a:cs typeface="Arial" pitchFamily="34" charset="0"/>
              </a:rPr>
              <a:t>- </a:t>
            </a:r>
            <a:r>
              <a:rPr lang="ru-RU" dirty="0" err="1" smtClean="0">
                <a:latin typeface="Arial" pitchFamily="34" charset="0"/>
                <a:cs typeface="Arial" pitchFamily="34" charset="0"/>
              </a:rPr>
              <a:t>Қазақстан Республикасының үкіметінің шешімі</a:t>
            </a:r>
            <a:r>
              <a:rPr lang="ru-RU" dirty="0" smtClean="0">
                <a:latin typeface="Arial" pitchFamily="34" charset="0"/>
                <a:cs typeface="Arial" pitchFamily="34" charset="0"/>
              </a:rPr>
              <a:t> </a:t>
            </a:r>
            <a:r>
              <a:rPr lang="ru-RU" dirty="0" err="1" smtClean="0">
                <a:latin typeface="Arial" pitchFamily="34" charset="0"/>
                <a:cs typeface="Arial" pitchFamily="34" charset="0"/>
              </a:rPr>
              <a:t>бойынша</a:t>
            </a:r>
            <a:r>
              <a:rPr lang="ru-RU" dirty="0" smtClean="0">
                <a:latin typeface="Arial" pitchFamily="34" charset="0"/>
                <a:cs typeface="Arial" pitchFamily="34" charset="0"/>
              </a:rPr>
              <a:t> </a:t>
            </a:r>
            <a:r>
              <a:rPr lang="ru-RU" dirty="0" err="1" smtClean="0">
                <a:latin typeface="Arial" pitchFamily="34" charset="0"/>
                <a:cs typeface="Arial" pitchFamily="34" charset="0"/>
              </a:rPr>
              <a:t>консервация-да</a:t>
            </a:r>
            <a:r>
              <a:rPr lang="ru-RU" dirty="0" smtClean="0">
                <a:latin typeface="Arial" pitchFamily="34" charset="0"/>
                <a:cs typeface="Arial" pitchFamily="34" charset="0"/>
              </a:rPr>
              <a:t> </a:t>
            </a:r>
            <a:r>
              <a:rPr lang="ru-RU" dirty="0" err="1" smtClean="0">
                <a:latin typeface="Arial" pitchFamily="34" charset="0"/>
                <a:cs typeface="Arial" pitchFamily="34" charset="0"/>
              </a:rPr>
              <a:t>тұрған негізгі</a:t>
            </a:r>
            <a:r>
              <a:rPr lang="ru-RU" dirty="0" smtClean="0">
                <a:latin typeface="Arial" pitchFamily="34" charset="0"/>
                <a:cs typeface="Arial" pitchFamily="34" charset="0"/>
              </a:rPr>
              <a:t> </a:t>
            </a:r>
            <a:r>
              <a:rPr lang="ru-RU" dirty="0" err="1" smtClean="0">
                <a:latin typeface="Arial" pitchFamily="34" charset="0"/>
                <a:cs typeface="Arial" pitchFamily="34" charset="0"/>
              </a:rPr>
              <a:t>құралдар;</a:t>
            </a:r>
            <a:endParaRPr lang="ru-RU" dirty="0" smtClean="0">
              <a:latin typeface="Arial" pitchFamily="34" charset="0"/>
              <a:cs typeface="Arial" pitchFamily="34" charset="0"/>
            </a:endParaRPr>
          </a:p>
          <a:p>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846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9944" y="595745"/>
            <a:ext cx="6234723" cy="5840060"/>
          </a:xfrm>
          <a:prstGeom prst="rect">
            <a:avLst/>
          </a:prstGeom>
          <a:noFill/>
        </p:spPr>
        <p:txBody>
          <a:bodyPr wrap="square" rtlCol="0">
            <a:spAutoFit/>
          </a:bodyPr>
          <a:lstStyle/>
          <a:p>
            <a:r>
              <a:rPr lang="kk-KZ" sz="2000" dirty="0" smtClean="0">
                <a:latin typeface="Arial" pitchFamily="34" charset="0"/>
                <a:cs typeface="Arial" pitchFamily="34" charset="0"/>
              </a:rPr>
              <a:t>- жалпыға ортақ  пайдаланылатын мемлекеттік автомобиль жолдары мен оларға салынған жол құрылыстары:</a:t>
            </a:r>
            <a:endParaRPr lang="ru-RU" sz="2000" dirty="0" smtClean="0">
              <a:latin typeface="Arial" pitchFamily="34" charset="0"/>
              <a:cs typeface="Arial" pitchFamily="34" charset="0"/>
            </a:endParaRPr>
          </a:p>
          <a:p>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бұрылу беделі</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жолдардың конструкциялық элементтері</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жол</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жағдайымен </a:t>
            </a:r>
            <a:r>
              <a:rPr lang="ru-RU" sz="2000" dirty="0" smtClean="0">
                <a:latin typeface="Arial" pitchFamily="34" charset="0"/>
                <a:cs typeface="Arial" pitchFamily="34" charset="0"/>
              </a:rPr>
              <a:t>оны </a:t>
            </a:r>
            <a:r>
              <a:rPr lang="ru-RU" sz="2000" dirty="0" err="1" smtClean="0">
                <a:latin typeface="Arial" pitchFamily="34" charset="0"/>
                <a:cs typeface="Arial" pitchFamily="34" charset="0"/>
              </a:rPr>
              <a:t>абаттандыру</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көпірлер; өткерме жолдар</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жол</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тарамдары</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тоннельдер</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қорғаныш галлереялары</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жол</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қозғалысы қауіпсіздігін арттыруға арналған құрылыстар </a:t>
            </a:r>
            <a:r>
              <a:rPr lang="ru-RU" sz="2000" dirty="0" smtClean="0">
                <a:latin typeface="Arial" pitchFamily="34" charset="0"/>
                <a:cs typeface="Arial" pitchFamily="34" charset="0"/>
              </a:rPr>
              <a:t>мен </a:t>
            </a:r>
            <a:r>
              <a:rPr lang="ru-RU" sz="2000" dirty="0" err="1" smtClean="0">
                <a:latin typeface="Arial" pitchFamily="34" charset="0"/>
                <a:cs typeface="Arial" pitchFamily="34" charset="0"/>
              </a:rPr>
              <a:t>құрыл-ғылар</a:t>
            </a:r>
            <a:r>
              <a:rPr lang="ru-RU" sz="2000" dirty="0" smtClean="0">
                <a:latin typeface="Arial" pitchFamily="34" charset="0"/>
                <a:cs typeface="Arial" pitchFamily="34" charset="0"/>
              </a:rPr>
              <a:t>;</a:t>
            </a:r>
          </a:p>
          <a:p>
            <a:r>
              <a:rPr lang="ru-RU" sz="2000" dirty="0" smtClean="0">
                <a:latin typeface="Arial" pitchFamily="34" charset="0"/>
                <a:cs typeface="Arial" pitchFamily="34" charset="0"/>
              </a:rPr>
              <a:t>- суды </a:t>
            </a:r>
            <a:r>
              <a:rPr lang="ru-RU" sz="2000" dirty="0" err="1" smtClean="0">
                <a:latin typeface="Arial" pitchFamily="34" charset="0"/>
                <a:cs typeface="Arial" pitchFamily="34" charset="0"/>
              </a:rPr>
              <a:t>бұрып жіберетін</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және </a:t>
            </a:r>
            <a:r>
              <a:rPr lang="ru-RU" sz="2000" dirty="0" smtClean="0">
                <a:latin typeface="Arial" pitchFamily="34" charset="0"/>
                <a:cs typeface="Arial" pitchFamily="34" charset="0"/>
              </a:rPr>
              <a:t>су </a:t>
            </a:r>
            <a:r>
              <a:rPr lang="ru-RU" sz="2000" dirty="0" err="1" smtClean="0">
                <a:latin typeface="Arial" pitchFamily="34" charset="0"/>
                <a:cs typeface="Arial" pitchFamily="34" charset="0"/>
              </a:rPr>
              <a:t>өткізгіш құрылыстар</a:t>
            </a:r>
            <a:r>
              <a:rPr lang="ru-RU" sz="2000" dirty="0" smtClean="0">
                <a:latin typeface="Arial" pitchFamily="34" charset="0"/>
                <a:cs typeface="Arial" pitchFamily="34" charset="0"/>
              </a:rPr>
              <a:t>;</a:t>
            </a:r>
          </a:p>
          <a:p>
            <a:pPr lvl="0"/>
            <a:r>
              <a:rPr lang="en-US" sz="2000" dirty="0" err="1" smtClean="0">
                <a:latin typeface="Arial" pitchFamily="34" charset="0"/>
                <a:cs typeface="Arial" pitchFamily="34" charset="0"/>
              </a:rPr>
              <a:t>жол</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бойындағы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орман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алқаптары</a:t>
            </a:r>
            <a:r>
              <a:rPr lang="en-US" sz="2000" dirty="0" smtClean="0">
                <a:latin typeface="Arial" pitchFamily="34" charset="0"/>
                <a:cs typeface="Arial" pitchFamily="34" charset="0"/>
              </a:rPr>
              <a:t>;</a:t>
            </a:r>
            <a:endParaRPr lang="ru-RU" sz="2000" dirty="0" smtClean="0">
              <a:latin typeface="Arial" pitchFamily="34" charset="0"/>
              <a:cs typeface="Arial" pitchFamily="34" charset="0"/>
            </a:endParaRPr>
          </a:p>
          <a:p>
            <a:pPr lvl="0"/>
            <a:r>
              <a:rPr lang="en-US" sz="2000" dirty="0" err="1" smtClean="0">
                <a:latin typeface="Arial" pitchFamily="34" charset="0"/>
                <a:cs typeface="Arial" pitchFamily="34" charset="0"/>
              </a:rPr>
              <a:t>желілік</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өндірістік</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кешендер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үйлер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мен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ғимараттар</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тұрғын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үйлер</a:t>
            </a:r>
            <a:r>
              <a:rPr lang="en-US" sz="2000" dirty="0" smtClean="0">
                <a:latin typeface="Arial" pitchFamily="34" charset="0"/>
                <a:cs typeface="Arial" pitchFamily="34" charset="0"/>
              </a:rPr>
              <a:t>;</a:t>
            </a:r>
            <a:endParaRPr lang="ru-RU" sz="2000" dirty="0" smtClean="0">
              <a:latin typeface="Arial" pitchFamily="34" charset="0"/>
              <a:cs typeface="Arial" pitchFamily="34" charset="0"/>
            </a:endParaRPr>
          </a:p>
          <a:p>
            <a:pPr lvl="0"/>
            <a:r>
              <a:rPr lang="en-US" sz="2000" dirty="0" err="1" smtClean="0">
                <a:latin typeface="Arial" pitchFamily="34" charset="0"/>
                <a:cs typeface="Arial" pitchFamily="34" charset="0"/>
              </a:rPr>
              <a:t>инвестициялық</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жоба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шеңберінде</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пайдалануға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жаңадан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енгізілетін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негізгі</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құралдар</a:t>
            </a:r>
            <a:r>
              <a:rPr lang="en-US" sz="2000" dirty="0" smtClean="0">
                <a:latin typeface="Arial" pitchFamily="34" charset="0"/>
                <a:cs typeface="Arial" pitchFamily="34" charset="0"/>
              </a:rPr>
              <a:t>.</a:t>
            </a:r>
            <a:endParaRPr lang="ru-RU" sz="2000" dirty="0" smtClean="0">
              <a:latin typeface="Arial" pitchFamily="34" charset="0"/>
              <a:cs typeface="Arial" pitchFamily="34" charset="0"/>
            </a:endParaRPr>
          </a:p>
          <a:p>
            <a:pPr indent="161925" algn="just">
              <a:tabLst>
                <a:tab pos="3173254" algn="l"/>
              </a:tabLst>
            </a:pPr>
            <a:endParaRPr lang="ru-RU" sz="1350" dirty="0"/>
          </a:p>
        </p:txBody>
      </p:sp>
    </p:spTree>
    <p:extLst>
      <p:ext uri="{BB962C8B-B14F-4D97-AF65-F5344CB8AC3E}">
        <p14:creationId xmlns:p14="http://schemas.microsoft.com/office/powerpoint/2010/main" val="1119477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0229" y="349250"/>
            <a:ext cx="6128238" cy="6047809"/>
          </a:xfrm>
          <a:prstGeom prst="rect">
            <a:avLst/>
          </a:prstGeom>
          <a:noFill/>
        </p:spPr>
        <p:txBody>
          <a:bodyPr wrap="square" rtlCol="0">
            <a:spAutoFit/>
          </a:bodyPr>
          <a:lstStyle/>
          <a:p>
            <a:pPr indent="161925" algn="just">
              <a:tabLst>
                <a:tab pos="3173254" algn="l"/>
              </a:tabLst>
            </a:pPr>
            <a:endParaRPr lang="kk-KZ" sz="1350" dirty="0">
              <a:solidFill>
                <a:srgbClr val="000000"/>
              </a:solidFill>
              <a:latin typeface="Times New Roman" panose="02020603050405020304" pitchFamily="18" charset="0"/>
              <a:cs typeface="Times New Roman" panose="02020603050405020304" pitchFamily="18" charset="0"/>
            </a:endParaRPr>
          </a:p>
          <a:p>
            <a:pPr indent="161925" algn="just">
              <a:tabLst>
                <a:tab pos="3173254" algn="l"/>
              </a:tabLst>
            </a:pPr>
            <a:endParaRPr lang="kk-KZ" sz="1350" dirty="0">
              <a:solidFill>
                <a:srgbClr val="000000"/>
              </a:solidFill>
              <a:latin typeface="Times New Roman" panose="02020603050405020304" pitchFamily="18" charset="0"/>
              <a:cs typeface="Times New Roman" panose="02020603050405020304" pitchFamily="18" charset="0"/>
            </a:endParaRPr>
          </a:p>
          <a:p>
            <a:pPr indent="161925" algn="just">
              <a:tabLst>
                <a:tab pos="360363" algn="l"/>
              </a:tabLst>
            </a:pPr>
            <a:endParaRPr lang="en-US" dirty="0" smtClean="0">
              <a:solidFill>
                <a:srgbClr val="000000"/>
              </a:solidFill>
              <a:latin typeface="Arial" panose="020B0604020202020204" pitchFamily="34" charset="0"/>
              <a:cs typeface="Arial" panose="020B0604020202020204" pitchFamily="34" charset="0"/>
            </a:endParaRPr>
          </a:p>
          <a:p>
            <a:pPr indent="360363" algn="just"/>
            <a:r>
              <a:rPr lang="en-US" b="1" dirty="0" err="1" smtClean="0">
                <a:latin typeface="Arial" pitchFamily="34" charset="0"/>
                <a:cs typeface="Arial" pitchFamily="34" charset="0"/>
              </a:rPr>
              <a:t>Мүлік</a:t>
            </a:r>
            <a:r>
              <a:rPr lang="en-US" b="1" dirty="0" smtClean="0">
                <a:latin typeface="Arial" pitchFamily="34" charset="0"/>
                <a:cs typeface="Arial" pitchFamily="34" charset="0"/>
              </a:rPr>
              <a:t> </a:t>
            </a:r>
            <a:r>
              <a:rPr lang="en-US" b="1" dirty="0" err="1" smtClean="0">
                <a:latin typeface="Arial" pitchFamily="34" charset="0"/>
                <a:cs typeface="Arial" pitchFamily="34" charset="0"/>
              </a:rPr>
              <a:t>салығының</a:t>
            </a:r>
            <a:r>
              <a:rPr lang="en-US" b="1" dirty="0" smtClean="0">
                <a:latin typeface="Arial" pitchFamily="34" charset="0"/>
                <a:cs typeface="Arial" pitchFamily="34" charset="0"/>
              </a:rPr>
              <a:t> </a:t>
            </a:r>
            <a:r>
              <a:rPr lang="en-US" b="1" dirty="0" err="1" smtClean="0">
                <a:latin typeface="Arial" pitchFamily="34" charset="0"/>
                <a:cs typeface="Arial" pitchFamily="34" charset="0"/>
              </a:rPr>
              <a:t>ставкалары</a:t>
            </a:r>
            <a:r>
              <a:rPr lang="en-US" b="1" dirty="0" smtClean="0">
                <a:latin typeface="Arial" pitchFamily="34" charset="0"/>
                <a:cs typeface="Arial" pitchFamily="34" charset="0"/>
              </a:rPr>
              <a:t>:</a:t>
            </a:r>
            <a:endParaRPr lang="ru-RU" dirty="0" smtClean="0">
              <a:latin typeface="Arial" pitchFamily="34" charset="0"/>
              <a:cs typeface="Arial" pitchFamily="34" charset="0"/>
            </a:endParaRPr>
          </a:p>
          <a:p>
            <a:pPr lvl="0" indent="360363" algn="just"/>
            <a:r>
              <a:rPr lang="kk-KZ" dirty="0" smtClean="0">
                <a:latin typeface="Arial" pitchFamily="34" charset="0"/>
                <a:cs typeface="Arial" pitchFamily="34" charset="0"/>
              </a:rPr>
              <a:t>заңды тұлғалар үшін салық салу обьектісінен 1,5 пайыз;</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Мүлік салығын салық базасының 0,5 пайыз ставкасы бойынша мына салық төлеушілер:</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дара кәсіпкерлер;</a:t>
            </a:r>
            <a:endParaRPr lang="ru-RU" dirty="0" smtClean="0">
              <a:latin typeface="Arial" pitchFamily="34" charset="0"/>
              <a:cs typeface="Arial" pitchFamily="34" charset="0"/>
            </a:endParaRPr>
          </a:p>
          <a:p>
            <a:pPr indent="360363" algn="just"/>
            <a:r>
              <a:rPr lang="kk-KZ" dirty="0" smtClean="0">
                <a:latin typeface="Arial" pitchFamily="34" charset="0"/>
                <a:cs typeface="Arial" pitchFamily="34" charset="0"/>
              </a:rPr>
              <a:t>- оңайлатылған декларация негізінде арнаулы салық режимін қолданатын заңды тұлғалартөлейді;</a:t>
            </a:r>
            <a:endParaRPr lang="ru-RU" dirty="0" smtClean="0">
              <a:latin typeface="Arial" pitchFamily="34" charset="0"/>
              <a:cs typeface="Arial" pitchFamily="34" charset="0"/>
            </a:endParaRPr>
          </a:p>
          <a:p>
            <a:pPr lvl="0" indent="360363" algn="just"/>
            <a:r>
              <a:rPr lang="kk-KZ" dirty="0" smtClean="0">
                <a:latin typeface="Arial" pitchFamily="34" charset="0"/>
                <a:cs typeface="Arial" pitchFamily="34" charset="0"/>
              </a:rPr>
              <a:t>төменде көрсетілген заңды тұлғалар үшін салық ставкасы салық салу объктісінен 0,1 пайыз:</a:t>
            </a:r>
            <a:endParaRPr lang="ru-RU" dirty="0" smtClean="0">
              <a:latin typeface="Arial" pitchFamily="34" charset="0"/>
              <a:cs typeface="Arial" pitchFamily="34" charset="0"/>
            </a:endParaRPr>
          </a:p>
          <a:p>
            <a:pPr lvl="0" indent="360363" algn="just"/>
            <a:r>
              <a:rPr lang="kk-KZ" dirty="0" smtClean="0">
                <a:latin typeface="Arial" pitchFamily="34" charset="0"/>
                <a:cs typeface="Arial" pitchFamily="34" charset="0"/>
              </a:rPr>
              <a:t>діни бірлестіктерден басқа коммерциялық ұйымдар;</a:t>
            </a:r>
            <a:endParaRPr lang="ru-RU" dirty="0" smtClean="0">
              <a:latin typeface="Arial" pitchFamily="34" charset="0"/>
              <a:cs typeface="Arial" pitchFamily="34" charset="0"/>
            </a:endParaRPr>
          </a:p>
          <a:p>
            <a:pPr lvl="0" indent="360363" algn="just"/>
            <a:r>
              <a:rPr lang="en-US" dirty="0" err="1" smtClean="0">
                <a:latin typeface="Arial" pitchFamily="34" charset="0"/>
                <a:cs typeface="Arial" pitchFamily="34" charset="0"/>
              </a:rPr>
              <a:t>әлеуметтік</a:t>
            </a:r>
            <a:r>
              <a:rPr lang="en-US" dirty="0" smtClean="0">
                <a:latin typeface="Arial" pitchFamily="34" charset="0"/>
                <a:cs typeface="Arial" pitchFamily="34" charset="0"/>
              </a:rPr>
              <a:t> </a:t>
            </a:r>
            <a:r>
              <a:rPr lang="en-US" dirty="0" err="1" smtClean="0">
                <a:latin typeface="Arial" pitchFamily="34" charset="0"/>
                <a:cs typeface="Arial" pitchFamily="34" charset="0"/>
              </a:rPr>
              <a:t>саладағы</a:t>
            </a:r>
            <a:r>
              <a:rPr lang="en-US" dirty="0" smtClean="0">
                <a:latin typeface="Arial" pitchFamily="34" charset="0"/>
                <a:cs typeface="Arial" pitchFamily="34" charset="0"/>
              </a:rPr>
              <a:t> </a:t>
            </a:r>
            <a:r>
              <a:rPr lang="en-US" dirty="0" err="1" smtClean="0">
                <a:latin typeface="Arial" pitchFamily="34" charset="0"/>
                <a:cs typeface="Arial" pitchFamily="34" charset="0"/>
              </a:rPr>
              <a:t>ұйымдар</a:t>
            </a:r>
            <a:r>
              <a:rPr lang="en-US" dirty="0" smtClean="0">
                <a:latin typeface="Arial" pitchFamily="34" charset="0"/>
                <a:cs typeface="Arial" pitchFamily="34" charset="0"/>
              </a:rPr>
              <a:t>;</a:t>
            </a:r>
            <a:endParaRPr lang="ru-RU" dirty="0" smtClean="0">
              <a:latin typeface="Arial" pitchFamily="34" charset="0"/>
              <a:cs typeface="Arial" pitchFamily="34" charset="0"/>
            </a:endParaRPr>
          </a:p>
          <a:p>
            <a:pPr lvl="0" indent="360363" algn="just"/>
            <a:r>
              <a:rPr lang="en-US" dirty="0" err="1" smtClean="0">
                <a:latin typeface="Arial" pitchFamily="34" charset="0"/>
                <a:cs typeface="Arial" pitchFamily="34" charset="0"/>
              </a:rPr>
              <a:t>негізгі</a:t>
            </a:r>
            <a:r>
              <a:rPr lang="en-US" dirty="0" smtClean="0">
                <a:latin typeface="Arial" pitchFamily="34" charset="0"/>
                <a:cs typeface="Arial" pitchFamily="34" charset="0"/>
              </a:rPr>
              <a:t> </a:t>
            </a:r>
            <a:r>
              <a:rPr lang="en-US" dirty="0" err="1" smtClean="0">
                <a:latin typeface="Arial" pitchFamily="34" charset="0"/>
                <a:cs typeface="Arial" pitchFamily="34" charset="0"/>
              </a:rPr>
              <a:t>қызмет</a:t>
            </a:r>
            <a:r>
              <a:rPr lang="en-US" dirty="0" smtClean="0">
                <a:latin typeface="Arial" pitchFamily="34" charset="0"/>
                <a:cs typeface="Arial" pitchFamily="34" charset="0"/>
              </a:rPr>
              <a:t> </a:t>
            </a:r>
            <a:r>
              <a:rPr lang="en-US" dirty="0" err="1" smtClean="0">
                <a:latin typeface="Arial" pitchFamily="34" charset="0"/>
                <a:cs typeface="Arial" pitchFamily="34" charset="0"/>
              </a:rPr>
              <a:t>түрі</a:t>
            </a:r>
            <a:r>
              <a:rPr lang="en-US" dirty="0" smtClean="0">
                <a:latin typeface="Arial" pitchFamily="34" charset="0"/>
                <a:cs typeface="Arial" pitchFamily="34" charset="0"/>
              </a:rPr>
              <a:t> </a:t>
            </a:r>
            <a:r>
              <a:rPr lang="en-US" dirty="0" err="1" smtClean="0">
                <a:latin typeface="Arial" pitchFamily="34" charset="0"/>
                <a:cs typeface="Arial" pitchFamily="34" charset="0"/>
              </a:rPr>
              <a:t>кітапханалық</a:t>
            </a:r>
            <a:r>
              <a:rPr lang="en-US" dirty="0" smtClean="0">
                <a:latin typeface="Arial" pitchFamily="34" charset="0"/>
                <a:cs typeface="Arial" pitchFamily="34" charset="0"/>
              </a:rPr>
              <a:t> </a:t>
            </a:r>
            <a:r>
              <a:rPr lang="en-US" dirty="0" err="1" smtClean="0">
                <a:latin typeface="Arial" pitchFamily="34" charset="0"/>
                <a:cs typeface="Arial" pitchFamily="34" charset="0"/>
              </a:rPr>
              <a:t>қызмет</a:t>
            </a:r>
            <a:r>
              <a:rPr lang="en-US" dirty="0" smtClean="0">
                <a:latin typeface="Arial" pitchFamily="34" charset="0"/>
                <a:cs typeface="Arial" pitchFamily="34" charset="0"/>
              </a:rPr>
              <a:t> </a:t>
            </a:r>
            <a:r>
              <a:rPr lang="en-US" dirty="0" err="1" smtClean="0">
                <a:latin typeface="Arial" pitchFamily="34" charset="0"/>
                <a:cs typeface="Arial" pitchFamily="34" charset="0"/>
              </a:rPr>
              <a:t>көрсету</a:t>
            </a:r>
            <a:r>
              <a:rPr lang="en-US" dirty="0" smtClean="0">
                <a:latin typeface="Arial" pitchFamily="34" charset="0"/>
                <a:cs typeface="Arial" pitchFamily="34" charset="0"/>
              </a:rPr>
              <a:t> </a:t>
            </a:r>
            <a:r>
              <a:rPr lang="en-US" dirty="0" err="1" smtClean="0">
                <a:latin typeface="Arial" pitchFamily="34" charset="0"/>
                <a:cs typeface="Arial" pitchFamily="34" charset="0"/>
              </a:rPr>
              <a:t>саласындағы</a:t>
            </a:r>
            <a:r>
              <a:rPr lang="en-US" dirty="0" smtClean="0">
                <a:latin typeface="Arial" pitchFamily="34" charset="0"/>
                <a:cs typeface="Arial" pitchFamily="34" charset="0"/>
              </a:rPr>
              <a:t> </a:t>
            </a:r>
            <a:r>
              <a:rPr lang="en-US" dirty="0" err="1" smtClean="0">
                <a:latin typeface="Arial" pitchFamily="34" charset="0"/>
                <a:cs typeface="Arial" pitchFamily="34" charset="0"/>
              </a:rPr>
              <a:t>жұмыс-тарды</a:t>
            </a:r>
            <a:r>
              <a:rPr lang="en-US" dirty="0" smtClean="0">
                <a:latin typeface="Arial" pitchFamily="34" charset="0"/>
                <a:cs typeface="Arial" pitchFamily="34" charset="0"/>
              </a:rPr>
              <a:t> </a:t>
            </a:r>
            <a:r>
              <a:rPr lang="en-US" dirty="0" err="1" smtClean="0">
                <a:latin typeface="Arial" pitchFamily="34" charset="0"/>
                <a:cs typeface="Arial" pitchFamily="34" charset="0"/>
              </a:rPr>
              <a:t>орындау</a:t>
            </a:r>
            <a:r>
              <a:rPr lang="en-US" dirty="0" smtClean="0">
                <a:latin typeface="Arial" pitchFamily="34" charset="0"/>
                <a:cs typeface="Arial" pitchFamily="34" charset="0"/>
              </a:rPr>
              <a:t> (</a:t>
            </a:r>
            <a:r>
              <a:rPr lang="en-US" dirty="0" err="1" smtClean="0">
                <a:latin typeface="Arial" pitchFamily="34" charset="0"/>
                <a:cs typeface="Arial" pitchFamily="34" charset="0"/>
              </a:rPr>
              <a:t>қызмет</a:t>
            </a:r>
            <a:r>
              <a:rPr lang="en-US" dirty="0" smtClean="0">
                <a:latin typeface="Arial" pitchFamily="34" charset="0"/>
                <a:cs typeface="Arial" pitchFamily="34" charset="0"/>
              </a:rPr>
              <a:t> </a:t>
            </a:r>
            <a:r>
              <a:rPr lang="en-US" dirty="0" err="1" smtClean="0">
                <a:latin typeface="Arial" pitchFamily="34" charset="0"/>
                <a:cs typeface="Arial" pitchFamily="34" charset="0"/>
              </a:rPr>
              <a:t>көрсету</a:t>
            </a:r>
            <a:r>
              <a:rPr lang="en-US" dirty="0" smtClean="0">
                <a:latin typeface="Arial" pitchFamily="34" charset="0"/>
                <a:cs typeface="Arial" pitchFamily="34" charset="0"/>
              </a:rPr>
              <a:t>) </a:t>
            </a:r>
            <a:r>
              <a:rPr lang="en-US" dirty="0" err="1" smtClean="0">
                <a:latin typeface="Arial" pitchFamily="34" charset="0"/>
                <a:cs typeface="Arial" pitchFamily="34" charset="0"/>
              </a:rPr>
              <a:t>болып</a:t>
            </a:r>
            <a:r>
              <a:rPr lang="en-US" dirty="0" smtClean="0">
                <a:latin typeface="Arial" pitchFamily="34" charset="0"/>
                <a:cs typeface="Arial" pitchFamily="34" charset="0"/>
              </a:rPr>
              <a:t> </a:t>
            </a:r>
            <a:r>
              <a:rPr lang="en-US" dirty="0" err="1" smtClean="0">
                <a:latin typeface="Arial" pitchFamily="34" charset="0"/>
                <a:cs typeface="Arial" pitchFamily="34" charset="0"/>
              </a:rPr>
              <a:t>табылатын</a:t>
            </a:r>
            <a:r>
              <a:rPr lang="en-US" dirty="0" smtClean="0">
                <a:latin typeface="Arial" pitchFamily="34" charset="0"/>
                <a:cs typeface="Arial" pitchFamily="34" charset="0"/>
              </a:rPr>
              <a:t> </a:t>
            </a:r>
            <a:r>
              <a:rPr lang="en-US" dirty="0" err="1" smtClean="0">
                <a:latin typeface="Arial" pitchFamily="34" charset="0"/>
                <a:cs typeface="Arial" pitchFamily="34" charset="0"/>
              </a:rPr>
              <a:t>ұйымдар</a:t>
            </a:r>
            <a:r>
              <a:rPr lang="en-US" dirty="0" smtClean="0">
                <a:latin typeface="Arial" pitchFamily="34" charset="0"/>
                <a:cs typeface="Arial" pitchFamily="34" charset="0"/>
              </a:rPr>
              <a:t>;</a:t>
            </a:r>
            <a:endParaRPr lang="ru-RU" dirty="0" smtClean="0">
              <a:latin typeface="Arial" pitchFamily="34" charset="0"/>
              <a:cs typeface="Arial" pitchFamily="34" charset="0"/>
            </a:endParaRPr>
          </a:p>
          <a:p>
            <a:pPr lvl="0" indent="360363" algn="just"/>
            <a:r>
              <a:rPr lang="en-US" dirty="0" err="1" smtClean="0">
                <a:latin typeface="Arial" pitchFamily="34" charset="0"/>
                <a:cs typeface="Arial" pitchFamily="34" charset="0"/>
              </a:rPr>
              <a:t>ғылыми</a:t>
            </a:r>
            <a:r>
              <a:rPr lang="en-US" dirty="0" smtClean="0">
                <a:latin typeface="Arial" pitchFamily="34" charset="0"/>
                <a:cs typeface="Arial" pitchFamily="34" charset="0"/>
              </a:rPr>
              <a:t>   </a:t>
            </a:r>
            <a:r>
              <a:rPr lang="en-US" dirty="0" err="1" smtClean="0">
                <a:latin typeface="Arial" pitchFamily="34" charset="0"/>
                <a:cs typeface="Arial" pitchFamily="34" charset="0"/>
              </a:rPr>
              <a:t>кадрларды</a:t>
            </a:r>
            <a:r>
              <a:rPr lang="en-US" dirty="0" smtClean="0">
                <a:latin typeface="Arial" pitchFamily="34" charset="0"/>
                <a:cs typeface="Arial" pitchFamily="34" charset="0"/>
              </a:rPr>
              <a:t>   </a:t>
            </a:r>
            <a:r>
              <a:rPr lang="en-US" dirty="0" err="1" smtClean="0">
                <a:latin typeface="Arial" pitchFamily="34" charset="0"/>
                <a:cs typeface="Arial" pitchFamily="34" charset="0"/>
              </a:rPr>
              <a:t>мемлекеттік</a:t>
            </a:r>
            <a:r>
              <a:rPr lang="en-US" dirty="0" smtClean="0">
                <a:latin typeface="Arial" pitchFamily="34" charset="0"/>
                <a:cs typeface="Arial" pitchFamily="34" charset="0"/>
              </a:rPr>
              <a:t>  </a:t>
            </a:r>
            <a:r>
              <a:rPr lang="en-US" dirty="0" err="1" smtClean="0">
                <a:latin typeface="Arial" pitchFamily="34" charset="0"/>
                <a:cs typeface="Arial" pitchFamily="34" charset="0"/>
              </a:rPr>
              <a:t>аттестациялау</a:t>
            </a:r>
            <a:r>
              <a:rPr lang="en-US" dirty="0" smtClean="0">
                <a:latin typeface="Arial" pitchFamily="34" charset="0"/>
                <a:cs typeface="Arial" pitchFamily="34" charset="0"/>
              </a:rPr>
              <a:t> </a:t>
            </a:r>
            <a:r>
              <a:rPr lang="en-US" dirty="0" err="1" smtClean="0">
                <a:latin typeface="Arial" pitchFamily="34" charset="0"/>
                <a:cs typeface="Arial" pitchFamily="34" charset="0"/>
              </a:rPr>
              <a:t>саласындағы</a:t>
            </a:r>
            <a:r>
              <a:rPr lang="en-US" dirty="0" smtClean="0">
                <a:latin typeface="Arial" pitchFamily="34" charset="0"/>
                <a:cs typeface="Arial" pitchFamily="34" charset="0"/>
              </a:rPr>
              <a:t> </a:t>
            </a:r>
            <a:r>
              <a:rPr lang="en-US" dirty="0" err="1" smtClean="0">
                <a:latin typeface="Arial" pitchFamily="34" charset="0"/>
                <a:cs typeface="Arial" pitchFamily="34" charset="0"/>
              </a:rPr>
              <a:t>функ-цияларды</a:t>
            </a:r>
            <a:r>
              <a:rPr lang="en-US" dirty="0" smtClean="0">
                <a:latin typeface="Arial" pitchFamily="34" charset="0"/>
                <a:cs typeface="Arial" pitchFamily="34" charset="0"/>
              </a:rPr>
              <a:t> </a:t>
            </a:r>
            <a:r>
              <a:rPr lang="en-US" dirty="0" err="1" smtClean="0">
                <a:latin typeface="Arial" pitchFamily="34" charset="0"/>
                <a:cs typeface="Arial" pitchFamily="34" charset="0"/>
              </a:rPr>
              <a:t>жүзеге</a:t>
            </a:r>
            <a:r>
              <a:rPr lang="en-US" dirty="0" smtClean="0">
                <a:latin typeface="Arial" pitchFamily="34" charset="0"/>
                <a:cs typeface="Arial" pitchFamily="34" charset="0"/>
              </a:rPr>
              <a:t> </a:t>
            </a:r>
            <a:r>
              <a:rPr lang="en-US" dirty="0" err="1" smtClean="0">
                <a:latin typeface="Arial" pitchFamily="34" charset="0"/>
                <a:cs typeface="Arial" pitchFamily="34" charset="0"/>
              </a:rPr>
              <a:t>асыратын</a:t>
            </a:r>
            <a:r>
              <a:rPr lang="en-US" dirty="0" smtClean="0">
                <a:latin typeface="Arial" pitchFamily="34" charset="0"/>
                <a:cs typeface="Arial" pitchFamily="34" charset="0"/>
              </a:rPr>
              <a:t> </a:t>
            </a:r>
            <a:r>
              <a:rPr lang="en-US" dirty="0" err="1" smtClean="0">
                <a:latin typeface="Arial" pitchFamily="34" charset="0"/>
                <a:cs typeface="Arial" pitchFamily="34" charset="0"/>
              </a:rPr>
              <a:t>мемлекеттік</a:t>
            </a:r>
            <a:r>
              <a:rPr lang="en-US" dirty="0" smtClean="0">
                <a:latin typeface="Arial" pitchFamily="34" charset="0"/>
                <a:cs typeface="Arial" pitchFamily="34" charset="0"/>
              </a:rPr>
              <a:t> </a:t>
            </a:r>
            <a:r>
              <a:rPr lang="en-US" dirty="0" err="1" smtClean="0">
                <a:latin typeface="Arial" pitchFamily="34" charset="0"/>
                <a:cs typeface="Arial" pitchFamily="34" charset="0"/>
              </a:rPr>
              <a:t>кәсіпорындар</a:t>
            </a:r>
            <a:r>
              <a:rPr lang="en-US" dirty="0" smtClean="0">
                <a:latin typeface="Arial" pitchFamily="34" charset="0"/>
                <a:cs typeface="Arial" pitchFamily="34" charset="0"/>
              </a:rPr>
              <a:t>;</a:t>
            </a:r>
            <a:endParaRPr lang="ru-RU" dirty="0" smtClean="0">
              <a:latin typeface="Arial" pitchFamily="34" charset="0"/>
              <a:cs typeface="Arial" pitchFamily="34" charset="0"/>
            </a:endParaRPr>
          </a:p>
          <a:p>
            <a:pPr indent="161925" algn="just">
              <a:tabLst>
                <a:tab pos="360363" algn="l"/>
              </a:tabLst>
            </a:pPr>
            <a:endParaRPr lang="kk-KZ"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8305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7308" y="623456"/>
            <a:ext cx="5794130" cy="5632311"/>
          </a:xfrm>
          <a:prstGeom prst="rect">
            <a:avLst/>
          </a:prstGeom>
          <a:noFill/>
        </p:spPr>
        <p:txBody>
          <a:bodyPr wrap="square" rtlCol="0">
            <a:spAutoFit/>
          </a:bodyPr>
          <a:lstStyle/>
          <a:p>
            <a:pPr indent="360363" algn="just"/>
            <a:r>
              <a:rPr lang="kk-KZ" b="1" dirty="0" smtClean="0"/>
              <a:t>Жеке тұлғалардың мүлік салығы.</a:t>
            </a:r>
            <a:endParaRPr lang="ru-RU" dirty="0" smtClean="0"/>
          </a:p>
          <a:p>
            <a:pPr indent="360363" algn="just"/>
            <a:r>
              <a:rPr lang="kk-KZ" dirty="0" smtClean="0"/>
              <a:t> </a:t>
            </a:r>
            <a:endParaRPr lang="ru-RU" dirty="0" smtClean="0"/>
          </a:p>
          <a:p>
            <a:pPr indent="360363" algn="just"/>
            <a:r>
              <a:rPr lang="kk-KZ" dirty="0" smtClean="0"/>
              <a:t>Қазақстан Республикасында салық салу обьектісі бар жеке жеке тұлғалар жеке тұлғалардың мүлік салығын төлеушілер болып табылады.</a:t>
            </a:r>
            <a:endParaRPr lang="ru-RU" dirty="0" smtClean="0"/>
          </a:p>
          <a:p>
            <a:pPr indent="360363" algn="just"/>
            <a:r>
              <a:rPr lang="kk-KZ" dirty="0" smtClean="0"/>
              <a:t>Мыналар жеке тұлғалардың мүлік салығын төлеушілер болып табылмайды.</a:t>
            </a:r>
            <a:endParaRPr lang="ru-RU" dirty="0" smtClean="0"/>
          </a:p>
          <a:p>
            <a:pPr indent="360363" algn="just"/>
            <a:r>
              <a:rPr lang="kk-KZ" dirty="0" smtClean="0"/>
              <a:t>1) мерзімді қызметті өткеру (оқу) кезеңіндегі мерзімді қызметтегі әскери қызметшілер;</a:t>
            </a:r>
            <a:endParaRPr lang="ru-RU" dirty="0" smtClean="0"/>
          </a:p>
          <a:p>
            <a:pPr indent="360363" algn="just"/>
            <a:r>
              <a:rPr lang="kk-KZ" dirty="0" smtClean="0"/>
              <a:t>2) меншік құқығындағы барлық салық салу объектілерінің жалпы құнынан Республикалық Бюджет туралы Заңда белгіленген және тиісті қар­жы жылының 1 қаңтарында қолданыста болған айлық есептік көрсеткіштің 1000 еселенген  мөлшері шегінде - Кеңес Одағының Батырлары, Социалистік Еңбек Ерлері, «Халық қаhарманың, «Қазақстанның Еңбек Ерің атақтарын алған, үш дәрежелі Даңқ орденімен және «Отанң орденімен наградталған адамдар, «Ардақты анаң атағын алған, «Алтын алқаң алқасымен наградталған көп балалы аналар, жеке тұратын зейнеткерлер;</a:t>
            </a:r>
            <a:endParaRPr lang="ru-RU" dirty="0"/>
          </a:p>
        </p:txBody>
      </p:sp>
    </p:spTree>
    <p:extLst>
      <p:ext uri="{BB962C8B-B14F-4D97-AF65-F5344CB8AC3E}">
        <p14:creationId xmlns:p14="http://schemas.microsoft.com/office/powerpoint/2010/main" val="149694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2584" y="657899"/>
            <a:ext cx="6122083" cy="5470728"/>
          </a:xfrm>
          <a:prstGeom prst="rect">
            <a:avLst/>
          </a:prstGeom>
          <a:noFill/>
        </p:spPr>
        <p:txBody>
          <a:bodyPr wrap="square" rtlCol="0">
            <a:spAutoFit/>
          </a:bodyPr>
          <a:lstStyle/>
          <a:p>
            <a:pPr indent="270272"/>
            <a:r>
              <a:rPr lang="kk-KZ" altLang="ru-RU" sz="1650" b="1" dirty="0">
                <a:latin typeface="Arial" pitchFamily="34" charset="0"/>
                <a:cs typeface="Arial" pitchFamily="34" charset="0"/>
              </a:rPr>
              <a:t>Дәріске қолданылған әдебиеттер тізімі:</a:t>
            </a:r>
          </a:p>
          <a:p>
            <a:pPr indent="270272"/>
            <a:endParaRPr lang="kk-KZ" altLang="ru-RU" sz="1650" b="1" dirty="0">
              <a:latin typeface="Arial" pitchFamily="34" charset="0"/>
              <a:cs typeface="Arial" pitchFamily="34" charset="0"/>
            </a:endParaRPr>
          </a:p>
          <a:p>
            <a:r>
              <a:rPr lang="ru-RU" sz="1500" dirty="0">
                <a:latin typeface="Arial" pitchFamily="34" charset="0"/>
                <a:cs typeface="Arial" pitchFamily="34" charset="0"/>
              </a:rPr>
              <a:t>1</a:t>
            </a:r>
            <a:r>
              <a:rPr lang="kk-KZ" sz="1500" dirty="0">
                <a:latin typeface="Arial" pitchFamily="34" charset="0"/>
                <a:cs typeface="Arial" pitchFamily="34" charset="0"/>
              </a:rPr>
              <a:t>. </a:t>
            </a:r>
            <a:r>
              <a:rPr lang="ru-RU" sz="1500" dirty="0">
                <a:latin typeface="Arial" pitchFamily="34" charset="0"/>
                <a:cs typeface="Arial" pitchFamily="34" charset="0"/>
              </a:rPr>
              <a:t>ҚР </a:t>
            </a:r>
            <a:r>
              <a:rPr lang="ru-RU" sz="1500" dirty="0" err="1">
                <a:latin typeface="Arial" pitchFamily="34" charset="0"/>
                <a:cs typeface="Arial" pitchFamily="34" charset="0"/>
              </a:rPr>
              <a:t>Салық Кодексі</a:t>
            </a:r>
            <a:r>
              <a:rPr lang="ru-RU" sz="1500" dirty="0">
                <a:latin typeface="Arial" pitchFamily="34" charset="0"/>
                <a:cs typeface="Arial" pitchFamily="34" charset="0"/>
              </a:rPr>
              <a:t> 01.01.201</a:t>
            </a:r>
            <a:r>
              <a:rPr lang="kk-KZ" sz="1500" dirty="0">
                <a:latin typeface="Arial" pitchFamily="34" charset="0"/>
                <a:cs typeface="Arial" pitchFamily="34" charset="0"/>
              </a:rPr>
              <a:t>7</a:t>
            </a:r>
            <a:r>
              <a:rPr lang="ru-RU" sz="1500" dirty="0">
                <a:latin typeface="Arial" pitchFamily="34" charset="0"/>
                <a:cs typeface="Arial" pitchFamily="34" charset="0"/>
              </a:rPr>
              <a:t> ж</a:t>
            </a:r>
            <a:r>
              <a:rPr lang="kk-KZ" sz="1500" dirty="0">
                <a:latin typeface="Arial" pitchFamily="34" charset="0"/>
                <a:cs typeface="Arial" pitchFamily="34" charset="0"/>
              </a:rPr>
              <a:t>.</a:t>
            </a:r>
            <a:r>
              <a:rPr lang="ru-RU" sz="1500" dirty="0" err="1">
                <a:latin typeface="Arial" pitchFamily="34" charset="0"/>
                <a:cs typeface="Arial" pitchFamily="34" charset="0"/>
              </a:rPr>
              <a:t>жағдай бойынша</a:t>
            </a:r>
            <a:r>
              <a:rPr lang="ru-RU" sz="1500" dirty="0">
                <a:latin typeface="Arial" pitchFamily="34" charset="0"/>
                <a:cs typeface="Arial" pitchFamily="34" charset="0"/>
              </a:rPr>
              <a:t>.</a:t>
            </a:r>
          </a:p>
          <a:p>
            <a:r>
              <a:rPr lang="ru-RU" sz="1500" dirty="0">
                <a:latin typeface="Arial" pitchFamily="34" charset="0"/>
                <a:cs typeface="Arial" pitchFamily="34" charset="0"/>
              </a:rPr>
              <a:t>2</a:t>
            </a:r>
            <a:r>
              <a:rPr lang="kk-KZ" sz="1500" dirty="0">
                <a:latin typeface="Arial" pitchFamily="34" charset="0"/>
                <a:cs typeface="Arial" pitchFamily="34" charset="0"/>
              </a:rPr>
              <a:t>. Ермекбаева Б.Ж. және т.б.</a:t>
            </a:r>
            <a:r>
              <a:rPr lang="ru-RU" sz="1500" dirty="0">
                <a:latin typeface="Arial" pitchFamily="34" charset="0"/>
                <a:cs typeface="Arial" pitchFamily="34" charset="0"/>
              </a:rPr>
              <a:t> </a:t>
            </a:r>
            <a:r>
              <a:rPr lang="kk-KZ" sz="1500" dirty="0">
                <a:latin typeface="Arial" pitchFamily="34" charset="0"/>
                <a:cs typeface="Arial" pitchFamily="34" charset="0"/>
              </a:rPr>
              <a:t>Салықтар және салық салу, Оқулық, Алматы Қазақ</a:t>
            </a:r>
            <a:endParaRPr lang="ru-RU" sz="1500" dirty="0">
              <a:latin typeface="Arial" pitchFamily="34" charset="0"/>
              <a:cs typeface="Arial" pitchFamily="34" charset="0"/>
            </a:endParaRPr>
          </a:p>
          <a:p>
            <a:r>
              <a:rPr lang="ru-RU" sz="1500" dirty="0">
                <a:latin typeface="Arial" pitchFamily="34" charset="0"/>
                <a:cs typeface="Arial" pitchFamily="34" charset="0"/>
              </a:rPr>
              <a:t>Университеті,2014ж.</a:t>
            </a:r>
          </a:p>
          <a:p>
            <a:r>
              <a:rPr lang="ru-RU" sz="1500" dirty="0">
                <a:latin typeface="Arial" pitchFamily="34" charset="0"/>
                <a:cs typeface="Arial" pitchFamily="34" charset="0"/>
              </a:rPr>
              <a:t> 3</a:t>
            </a:r>
            <a:r>
              <a:rPr lang="kk-KZ" sz="1500" dirty="0">
                <a:latin typeface="Arial" pitchFamily="34" charset="0"/>
                <a:cs typeface="Arial" pitchFamily="34" charset="0"/>
              </a:rPr>
              <a:t>. </a:t>
            </a:r>
            <a:r>
              <a:rPr lang="ru-RU" sz="1500" dirty="0" err="1">
                <a:latin typeface="Arial" pitchFamily="34" charset="0"/>
                <a:cs typeface="Arial" pitchFamily="34" charset="0"/>
              </a:rPr>
              <a:t>АрзаеваМ.Ж</a:t>
            </a:r>
            <a:r>
              <a:rPr lang="ru-RU" sz="1500" dirty="0">
                <a:latin typeface="Arial" pitchFamily="34" charset="0"/>
                <a:cs typeface="Arial" pitchFamily="34" charset="0"/>
              </a:rPr>
              <a:t>. </a:t>
            </a:r>
            <a:r>
              <a:rPr lang="ru-RU" sz="1500" dirty="0" err="1">
                <a:latin typeface="Arial" pitchFamily="34" charset="0"/>
                <a:cs typeface="Arial" pitchFamily="34" charset="0"/>
              </a:rPr>
              <a:t>Салықтық әкімшіліктендіру.</a:t>
            </a:r>
            <a:r>
              <a:rPr lang="ru-RU" sz="1500" dirty="0">
                <a:latin typeface="Arial" pitchFamily="34" charset="0"/>
                <a:cs typeface="Arial" pitchFamily="34" charset="0"/>
              </a:rPr>
              <a:t> </a:t>
            </a:r>
            <a:r>
              <a:rPr lang="ru-RU" sz="1500" dirty="0" err="1">
                <a:latin typeface="Arial" pitchFamily="34" charset="0"/>
                <a:cs typeface="Arial" pitchFamily="34" charset="0"/>
              </a:rPr>
              <a:t>Оқу құралы, АлматыҚазақ</a:t>
            </a:r>
            <a:endParaRPr lang="ru-RU" sz="1500" dirty="0">
              <a:latin typeface="Arial" pitchFamily="34" charset="0"/>
              <a:cs typeface="Arial" pitchFamily="34" charset="0"/>
            </a:endParaRPr>
          </a:p>
          <a:p>
            <a:r>
              <a:rPr lang="ru-RU" sz="1500" dirty="0">
                <a:latin typeface="Arial" pitchFamily="34" charset="0"/>
                <a:cs typeface="Arial" pitchFamily="34" charset="0"/>
              </a:rPr>
              <a:t>Университеті,2013</a:t>
            </a:r>
          </a:p>
          <a:p>
            <a:r>
              <a:rPr lang="ru-RU" sz="1500" dirty="0">
                <a:latin typeface="Arial" pitchFamily="34" charset="0"/>
                <a:cs typeface="Arial" pitchFamily="34" charset="0"/>
              </a:rPr>
              <a:t>4</a:t>
            </a:r>
            <a:r>
              <a:rPr lang="kk-KZ" sz="1500" dirty="0">
                <a:latin typeface="Arial" pitchFamily="34" charset="0"/>
                <a:cs typeface="Arial" pitchFamily="34" charset="0"/>
              </a:rPr>
              <a:t>. </a:t>
            </a:r>
            <a:r>
              <a:rPr lang="ru-RU" sz="1500" dirty="0" err="1">
                <a:latin typeface="Arial" pitchFamily="34" charset="0"/>
                <a:cs typeface="Arial" pitchFamily="34" charset="0"/>
              </a:rPr>
              <a:t>Жакипбеков</a:t>
            </a:r>
            <a:r>
              <a:rPr lang="ru-RU" sz="1500" dirty="0">
                <a:latin typeface="Arial" pitchFamily="34" charset="0"/>
                <a:cs typeface="Arial" pitchFamily="34" charset="0"/>
              </a:rPr>
              <a:t> С.Т. </a:t>
            </a:r>
            <a:r>
              <a:rPr lang="ru-RU" sz="1500" dirty="0" err="1">
                <a:latin typeface="Arial" pitchFamily="34" charset="0"/>
                <a:cs typeface="Arial" pitchFamily="34" charset="0"/>
              </a:rPr>
              <a:t>Абдибеков</a:t>
            </a:r>
            <a:r>
              <a:rPr lang="ru-RU" sz="1500" dirty="0">
                <a:latin typeface="Arial" pitchFamily="34" charset="0"/>
                <a:cs typeface="Arial" pitchFamily="34" charset="0"/>
              </a:rPr>
              <a:t> С.У Налоговое планирование и прогнозирование </a:t>
            </a:r>
            <a:r>
              <a:rPr lang="ru-RU" sz="1500" dirty="0" err="1">
                <a:latin typeface="Arial" pitchFamily="34" charset="0"/>
                <a:cs typeface="Arial" pitchFamily="34" charset="0"/>
              </a:rPr>
              <a:t>Алматы</a:t>
            </a:r>
            <a:r>
              <a:rPr lang="ru-RU" sz="1500" dirty="0">
                <a:latin typeface="Arial" pitchFamily="34" charset="0"/>
                <a:cs typeface="Arial" pitchFamily="34" charset="0"/>
              </a:rPr>
              <a:t> 2014</a:t>
            </a:r>
            <a:r>
              <a:rPr lang="kk-KZ" sz="1500" dirty="0">
                <a:latin typeface="Arial" pitchFamily="34" charset="0"/>
                <a:cs typeface="Arial" pitchFamily="34" charset="0"/>
              </a:rPr>
              <a:t>ж.</a:t>
            </a:r>
            <a:endParaRPr lang="ru-RU" sz="1500" dirty="0">
              <a:latin typeface="Arial" pitchFamily="34" charset="0"/>
              <a:cs typeface="Arial" pitchFamily="34" charset="0"/>
            </a:endParaRPr>
          </a:p>
          <a:p>
            <a:r>
              <a:rPr lang="ru-RU" sz="1500" dirty="0">
                <a:latin typeface="Arial" pitchFamily="34" charset="0"/>
                <a:cs typeface="Arial" pitchFamily="34" charset="0"/>
              </a:rPr>
              <a:t> 5</a:t>
            </a:r>
            <a:r>
              <a:rPr lang="kk-KZ" sz="1500" dirty="0">
                <a:latin typeface="Arial" pitchFamily="34" charset="0"/>
                <a:cs typeface="Arial" pitchFamily="34" charset="0"/>
              </a:rPr>
              <a:t>. </a:t>
            </a:r>
            <a:r>
              <a:rPr lang="ru-RU" sz="1500" dirty="0" err="1">
                <a:latin typeface="Arial" pitchFamily="34" charset="0"/>
                <a:cs typeface="Arial" pitchFamily="34" charset="0"/>
              </a:rPr>
              <a:t>Ермекбаева</a:t>
            </a:r>
            <a:r>
              <a:rPr lang="ru-RU" sz="1500" dirty="0">
                <a:latin typeface="Arial" pitchFamily="34" charset="0"/>
                <a:cs typeface="Arial" pitchFamily="34" charset="0"/>
              </a:rPr>
              <a:t> </a:t>
            </a:r>
            <a:r>
              <a:rPr lang="ru-RU" sz="1500" dirty="0" err="1">
                <a:latin typeface="Arial" pitchFamily="34" charset="0"/>
                <a:cs typeface="Arial" pitchFamily="34" charset="0"/>
              </a:rPr>
              <a:t>Б.Ж.Арзаева</a:t>
            </a:r>
            <a:r>
              <a:rPr lang="ru-RU" sz="1500" dirty="0">
                <a:latin typeface="Arial" pitchFamily="34" charset="0"/>
                <a:cs typeface="Arial" pitchFamily="34" charset="0"/>
              </a:rPr>
              <a:t>  М.Ж.  </a:t>
            </a:r>
            <a:r>
              <a:rPr lang="ru-RU" sz="1500" dirty="0" err="1">
                <a:latin typeface="Arial" pitchFamily="34" charset="0"/>
                <a:cs typeface="Arial" pitchFamily="34" charset="0"/>
              </a:rPr>
              <a:t>Салықтық жоспарлау</a:t>
            </a:r>
            <a:r>
              <a:rPr lang="ru-RU" sz="1500" dirty="0">
                <a:latin typeface="Arial" pitchFamily="34" charset="0"/>
                <a:cs typeface="Arial" pitchFamily="34" charset="0"/>
              </a:rPr>
              <a:t> </a:t>
            </a:r>
            <a:r>
              <a:rPr lang="ru-RU" sz="1500" dirty="0" err="1">
                <a:latin typeface="Arial" pitchFamily="34" charset="0"/>
                <a:cs typeface="Arial" pitchFamily="34" charset="0"/>
              </a:rPr>
              <a:t>және бақылау.</a:t>
            </a:r>
            <a:r>
              <a:rPr lang="ru-RU" sz="1500" dirty="0">
                <a:latin typeface="Arial" pitchFamily="34" charset="0"/>
                <a:cs typeface="Arial" pitchFamily="34" charset="0"/>
              </a:rPr>
              <a:t>  </a:t>
            </a:r>
            <a:r>
              <a:rPr lang="ru-RU" sz="1500" dirty="0" err="1">
                <a:latin typeface="Arial" pitchFamily="34" charset="0"/>
                <a:cs typeface="Arial" pitchFamily="34" charset="0"/>
              </a:rPr>
              <a:t>Оқу</a:t>
            </a:r>
            <a:endParaRPr lang="ru-RU" sz="1500" dirty="0">
              <a:latin typeface="Arial" pitchFamily="34" charset="0"/>
              <a:cs typeface="Arial" pitchFamily="34" charset="0"/>
            </a:endParaRPr>
          </a:p>
          <a:p>
            <a:r>
              <a:rPr lang="ru-RU" sz="1500" dirty="0" err="1">
                <a:latin typeface="Arial" pitchFamily="34" charset="0"/>
                <a:cs typeface="Arial" pitchFamily="34" charset="0"/>
              </a:rPr>
              <a:t>құралы, Алматы</a:t>
            </a:r>
            <a:r>
              <a:rPr lang="ru-RU" sz="1500" dirty="0">
                <a:latin typeface="Arial" pitchFamily="34" charset="0"/>
                <a:cs typeface="Arial" pitchFamily="34" charset="0"/>
              </a:rPr>
              <a:t> </a:t>
            </a:r>
            <a:r>
              <a:rPr lang="ru-RU" sz="1500" dirty="0" err="1">
                <a:latin typeface="Arial" pitchFamily="34" charset="0"/>
                <a:cs typeface="Arial" pitchFamily="34" charset="0"/>
              </a:rPr>
              <a:t>Қазақ </a:t>
            </a:r>
            <a:r>
              <a:rPr lang="ru-RU" sz="1500" dirty="0">
                <a:latin typeface="Arial" pitchFamily="34" charset="0"/>
                <a:cs typeface="Arial" pitchFamily="34" charset="0"/>
              </a:rPr>
              <a:t>Университеті,2009</a:t>
            </a:r>
            <a:r>
              <a:rPr lang="kk-KZ" sz="1500" dirty="0">
                <a:latin typeface="Arial" pitchFamily="34" charset="0"/>
                <a:cs typeface="Arial" pitchFamily="34" charset="0"/>
              </a:rPr>
              <a:t>ж.</a:t>
            </a:r>
            <a:endParaRPr lang="ru-RU" sz="1500" dirty="0">
              <a:latin typeface="Arial" pitchFamily="34" charset="0"/>
              <a:cs typeface="Arial" pitchFamily="34" charset="0"/>
            </a:endParaRPr>
          </a:p>
          <a:p>
            <a:r>
              <a:rPr lang="ru-RU" sz="1500" dirty="0">
                <a:latin typeface="Arial" pitchFamily="34" charset="0"/>
                <a:cs typeface="Arial" pitchFamily="34" charset="0"/>
              </a:rPr>
              <a:t> 6</a:t>
            </a:r>
            <a:r>
              <a:rPr lang="kk-KZ" sz="1500" dirty="0">
                <a:latin typeface="Arial" pitchFamily="34" charset="0"/>
                <a:cs typeface="Arial" pitchFamily="34" charset="0"/>
              </a:rPr>
              <a:t>. </a:t>
            </a:r>
            <a:r>
              <a:rPr lang="ru-RU" sz="1500" dirty="0" err="1">
                <a:latin typeface="Arial" pitchFamily="34" charset="0"/>
                <a:cs typeface="Arial" pitchFamily="34" charset="0"/>
              </a:rPr>
              <a:t>Ермекбаева</a:t>
            </a:r>
            <a:r>
              <a:rPr lang="ru-RU" sz="1500" dirty="0">
                <a:latin typeface="Arial" pitchFamily="34" charset="0"/>
                <a:cs typeface="Arial" pitchFamily="34" charset="0"/>
              </a:rPr>
              <a:t> Б.Ж. Проблемы развития налоговой системы Республики</a:t>
            </a:r>
          </a:p>
          <a:p>
            <a:r>
              <a:rPr lang="ru-RU" sz="1500" dirty="0">
                <a:latin typeface="Arial" pitchFamily="34" charset="0"/>
                <a:cs typeface="Arial" pitchFamily="34" charset="0"/>
              </a:rPr>
              <a:t>Казахстан   в   условиях   глобализации   </a:t>
            </a:r>
            <a:r>
              <a:rPr lang="ru-RU" sz="1500" dirty="0" err="1">
                <a:latin typeface="Arial" pitchFamily="34" charset="0"/>
                <a:cs typeface="Arial" pitchFamily="34" charset="0"/>
              </a:rPr>
              <a:t>экномики</a:t>
            </a:r>
            <a:r>
              <a:rPr lang="ru-RU" sz="1500" dirty="0">
                <a:latin typeface="Arial" pitchFamily="34" charset="0"/>
                <a:cs typeface="Arial" pitchFamily="34" charset="0"/>
              </a:rPr>
              <a:t>   -  </a:t>
            </a:r>
            <a:r>
              <a:rPr lang="ru-RU" sz="1500" dirty="0" err="1">
                <a:latin typeface="Arial" pitchFamily="34" charset="0"/>
                <a:cs typeface="Arial" pitchFamily="34" charset="0"/>
              </a:rPr>
              <a:t>Алматы</a:t>
            </a:r>
            <a:r>
              <a:rPr lang="ru-RU" sz="1500" dirty="0">
                <a:latin typeface="Arial" pitchFamily="34" charset="0"/>
                <a:cs typeface="Arial" pitchFamily="34" charset="0"/>
              </a:rPr>
              <a:t>:  </a:t>
            </a:r>
            <a:r>
              <a:rPr lang="ru-RU" sz="1500" dirty="0" err="1">
                <a:latin typeface="Arial" pitchFamily="34" charset="0"/>
                <a:cs typeface="Arial" pitchFamily="34" charset="0"/>
              </a:rPr>
              <a:t>Қазақ</a:t>
            </a:r>
            <a:endParaRPr lang="ru-RU" sz="1500" dirty="0">
              <a:latin typeface="Arial" pitchFamily="34" charset="0"/>
              <a:cs typeface="Arial" pitchFamily="34" charset="0"/>
            </a:endParaRPr>
          </a:p>
          <a:p>
            <a:r>
              <a:rPr lang="ru-RU" sz="1500" dirty="0" err="1">
                <a:latin typeface="Arial" pitchFamily="34" charset="0"/>
                <a:cs typeface="Arial" pitchFamily="34" charset="0"/>
              </a:rPr>
              <a:t>университеті</a:t>
            </a:r>
            <a:r>
              <a:rPr lang="ru-RU" sz="1500" dirty="0">
                <a:latin typeface="Arial" pitchFamily="34" charset="0"/>
                <a:cs typeface="Arial" pitchFamily="34" charset="0"/>
              </a:rPr>
              <a:t>, 2007. – 138 с.</a:t>
            </a:r>
          </a:p>
          <a:p>
            <a:r>
              <a:rPr lang="ru-RU" sz="1500" dirty="0">
                <a:latin typeface="Arial" pitchFamily="34" charset="0"/>
                <a:cs typeface="Arial" pitchFamily="34" charset="0"/>
              </a:rPr>
              <a:t> 7</a:t>
            </a:r>
            <a:r>
              <a:rPr lang="kk-KZ" sz="1500" dirty="0">
                <a:latin typeface="Arial" pitchFamily="34" charset="0"/>
                <a:cs typeface="Arial" pitchFamily="34" charset="0"/>
              </a:rPr>
              <a:t>.</a:t>
            </a:r>
            <a:r>
              <a:rPr lang="ru-RU" sz="1500" dirty="0">
                <a:latin typeface="Arial" pitchFamily="34" charset="0"/>
                <a:cs typeface="Arial" pitchFamily="34" charset="0"/>
              </a:rPr>
              <a:t> Методика исчисления налогов и других обязательных</a:t>
            </a:r>
          </a:p>
          <a:p>
            <a:r>
              <a:rPr lang="ru-RU" sz="1500" dirty="0">
                <a:latin typeface="Arial" pitchFamily="34" charset="0"/>
                <a:cs typeface="Arial" pitchFamily="34" charset="0"/>
              </a:rPr>
              <a:t> </a:t>
            </a:r>
            <a:r>
              <a:rPr lang="ru-RU" sz="1500" dirty="0" err="1">
                <a:latin typeface="Arial" pitchFamily="34" charset="0"/>
                <a:cs typeface="Arial" pitchFamily="34" charset="0"/>
              </a:rPr>
              <a:t>Ермекбаева</a:t>
            </a:r>
            <a:r>
              <a:rPr lang="ru-RU" sz="1500" dirty="0">
                <a:latin typeface="Arial" pitchFamily="34" charset="0"/>
                <a:cs typeface="Arial" pitchFamily="34" charset="0"/>
              </a:rPr>
              <a:t> Б.Ж., Мустафина А.К., </a:t>
            </a:r>
            <a:r>
              <a:rPr lang="ru-RU" sz="1500" dirty="0" err="1">
                <a:latin typeface="Arial" pitchFamily="34" charset="0"/>
                <a:cs typeface="Arial" pitchFamily="34" charset="0"/>
              </a:rPr>
              <a:t>Мухияева</a:t>
            </a:r>
            <a:r>
              <a:rPr lang="ru-RU" sz="1500" dirty="0">
                <a:latin typeface="Arial" pitchFamily="34" charset="0"/>
                <a:cs typeface="Arial" pitchFamily="34" charset="0"/>
              </a:rPr>
              <a:t> Д.М., </a:t>
            </a:r>
            <a:r>
              <a:rPr lang="ru-RU" sz="1500" dirty="0" err="1">
                <a:latin typeface="Arial" pitchFamily="34" charset="0"/>
                <a:cs typeface="Arial" pitchFamily="34" charset="0"/>
              </a:rPr>
              <a:t>Қазақ Университеті</a:t>
            </a:r>
            <a:r>
              <a:rPr lang="ru-RU" sz="1500" dirty="0">
                <a:latin typeface="Arial" pitchFamily="34" charset="0"/>
                <a:cs typeface="Arial" pitchFamily="34" charset="0"/>
              </a:rPr>
              <a:t>. 2013 г.</a:t>
            </a:r>
          </a:p>
          <a:p>
            <a:r>
              <a:rPr lang="ru-RU" sz="1650" dirty="0"/>
              <a:t> </a:t>
            </a:r>
          </a:p>
        </p:txBody>
      </p:sp>
    </p:spTree>
    <p:extLst>
      <p:ext uri="{BB962C8B-B14F-4D97-AF65-F5344CB8AC3E}">
        <p14:creationId xmlns:p14="http://schemas.microsoft.com/office/powerpoint/2010/main" val="11794729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105</TotalTime>
  <Words>432</Words>
  <Application>Microsoft Office PowerPoint</Application>
  <PresentationFormat>Экран (4:3)</PresentationFormat>
  <Paragraphs>61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29</cp:revision>
  <dcterms:created xsi:type="dcterms:W3CDTF">2020-01-22T17:58:37Z</dcterms:created>
  <dcterms:modified xsi:type="dcterms:W3CDTF">2023-01-25T16:44:40Z</dcterms:modified>
</cp:coreProperties>
</file>